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79" r:id="rId2"/>
    <p:sldId id="482" r:id="rId3"/>
    <p:sldId id="480" r:id="rId4"/>
    <p:sldId id="494" r:id="rId5"/>
    <p:sldId id="503" r:id="rId6"/>
    <p:sldId id="507" r:id="rId7"/>
    <p:sldId id="487" r:id="rId8"/>
    <p:sldId id="502" r:id="rId9"/>
    <p:sldId id="509" r:id="rId10"/>
    <p:sldId id="510" r:id="rId11"/>
    <p:sldId id="512" r:id="rId12"/>
    <p:sldId id="513" r:id="rId13"/>
    <p:sldId id="511" r:id="rId14"/>
    <p:sldId id="488" r:id="rId15"/>
    <p:sldId id="496" r:id="rId16"/>
    <p:sldId id="514" r:id="rId17"/>
    <p:sldId id="489" r:id="rId18"/>
    <p:sldId id="497" r:id="rId19"/>
    <p:sldId id="508" r:id="rId20"/>
    <p:sldId id="490" r:id="rId21"/>
    <p:sldId id="493" r:id="rId22"/>
    <p:sldId id="515" r:id="rId23"/>
    <p:sldId id="516" r:id="rId24"/>
    <p:sldId id="492" r:id="rId25"/>
    <p:sldId id="504" r:id="rId26"/>
    <p:sldId id="491" r:id="rId27"/>
    <p:sldId id="434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8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146017_卓佑儒" initials="1" lastIdx="1" clrIdx="0">
    <p:extLst>
      <p:ext uri="{19B8F6BF-5375-455C-9EA6-DF929625EA0E}">
        <p15:presenceInfo xmlns:p15="http://schemas.microsoft.com/office/powerpoint/2012/main" userId="11146017_卓佑儒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E6A"/>
    <a:srgbClr val="92CFC7"/>
    <a:srgbClr val="48A69F"/>
    <a:srgbClr val="F19B61"/>
    <a:srgbClr val="214B48"/>
    <a:srgbClr val="DFF1F0"/>
    <a:srgbClr val="C9E7E5"/>
    <a:srgbClr val="99D1CC"/>
    <a:srgbClr val="65BBAF"/>
    <a:srgbClr val="F7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879" autoAdjust="0"/>
  </p:normalViewPr>
  <p:slideViewPr>
    <p:cSldViewPr snapToGrid="0">
      <p:cViewPr varScale="1">
        <p:scale>
          <a:sx n="76" d="100"/>
          <a:sy n="76" d="100"/>
        </p:scale>
        <p:origin x="1099" y="53"/>
      </p:cViewPr>
      <p:guideLst>
        <p:guide orient="horz" pos="2098"/>
        <p:guide pos="383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thub\new_file\renew\document\chapter\excel\Part4_&#23560;&#26696;&#26178;&#31243;&#33287;&#32068;&#32340;&#20998;&#2403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2"/>
          <c:order val="0"/>
          <c:tx>
            <c:v>項目</c:v>
          </c:tx>
          <c:spPr>
            <a:noFill/>
          </c:spPr>
          <c:invertIfNegative val="0"/>
          <c:cat>
            <c:strRef>
              <c:f>'4-1專案排程-甘特圖'!$A$3:$A$29</c:f>
              <c:strCache>
                <c:ptCount val="27"/>
                <c:pt idx="0">
                  <c:v>技術學習</c:v>
                </c:pt>
                <c:pt idx="2">
                  <c:v>題目發想</c:v>
                </c:pt>
                <c:pt idx="4">
                  <c:v>功能分析</c:v>
                </c:pt>
                <c:pt idx="6">
                  <c:v>系統需求分析</c:v>
                </c:pt>
                <c:pt idx="8">
                  <c:v>UI/UX設計</c:v>
                </c:pt>
                <c:pt idx="10">
                  <c:v>資料庫建置</c:v>
                </c:pt>
                <c:pt idx="12">
                  <c:v>API設計</c:v>
                </c:pt>
                <c:pt idx="14">
                  <c:v>前端開發</c:v>
                </c:pt>
                <c:pt idx="16">
                  <c:v>後端開發</c:v>
                </c:pt>
                <c:pt idx="18">
                  <c:v>伺服器架設</c:v>
                </c:pt>
                <c:pt idx="20">
                  <c:v>系統整合</c:v>
                </c:pt>
                <c:pt idx="22">
                  <c:v>系統測試</c:v>
                </c:pt>
                <c:pt idx="24">
                  <c:v>文件製作</c:v>
                </c:pt>
                <c:pt idx="26">
                  <c:v>簡報製作</c:v>
                </c:pt>
              </c:strCache>
            </c:strRef>
          </c:cat>
          <c:val>
            <c:numRef>
              <c:f>'4-1專案排程-甘特圖'!$B$3:$B$29</c:f>
              <c:numCache>
                <c:formatCode>General</c:formatCode>
                <c:ptCount val="27"/>
                <c:pt idx="0" formatCode="m/d/yyyy">
                  <c:v>45597</c:v>
                </c:pt>
                <c:pt idx="2" formatCode="m/d/yyyy">
                  <c:v>45597</c:v>
                </c:pt>
                <c:pt idx="4" formatCode="m/d/yyyy">
                  <c:v>45658</c:v>
                </c:pt>
                <c:pt idx="6" formatCode="m/d/yyyy">
                  <c:v>45708</c:v>
                </c:pt>
                <c:pt idx="8" formatCode="m/d/yyyy">
                  <c:v>45726</c:v>
                </c:pt>
                <c:pt idx="10" formatCode="m/d/yyyy">
                  <c:v>45730</c:v>
                </c:pt>
                <c:pt idx="12" formatCode="m/d/yyyy">
                  <c:v>45733</c:v>
                </c:pt>
                <c:pt idx="14" formatCode="m/d/yyyy">
                  <c:v>45733</c:v>
                </c:pt>
                <c:pt idx="16" formatCode="m/d/yyyy">
                  <c:v>45748</c:v>
                </c:pt>
                <c:pt idx="18" formatCode="m/d/yyyy">
                  <c:v>45748</c:v>
                </c:pt>
                <c:pt idx="20" formatCode="m/d/yyyy">
                  <c:v>45786</c:v>
                </c:pt>
                <c:pt idx="22" formatCode="m/d/yyyy">
                  <c:v>45802</c:v>
                </c:pt>
                <c:pt idx="24" formatCode="m/d/yyyy">
                  <c:v>45765</c:v>
                </c:pt>
                <c:pt idx="26" formatCode="m/d/yyyy">
                  <c:v>45797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1-40B6-8D3C-78EFAA1C7E5F}"/>
            </c:ext>
          </c:extLst>
        </c:ser>
        <c:ser>
          <c:idx val="3"/>
          <c:order val="1"/>
          <c:tx>
            <c:v>預計排程</c:v>
          </c:tx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cat>
            <c:strRef>
              <c:f>'4-1專案排程-甘特圖'!$A$3:$A$29</c:f>
              <c:strCache>
                <c:ptCount val="27"/>
                <c:pt idx="0">
                  <c:v>技術學習</c:v>
                </c:pt>
                <c:pt idx="2">
                  <c:v>題目發想</c:v>
                </c:pt>
                <c:pt idx="4">
                  <c:v>功能分析</c:v>
                </c:pt>
                <c:pt idx="6">
                  <c:v>系統需求分析</c:v>
                </c:pt>
                <c:pt idx="8">
                  <c:v>UI/UX設計</c:v>
                </c:pt>
                <c:pt idx="10">
                  <c:v>資料庫建置</c:v>
                </c:pt>
                <c:pt idx="12">
                  <c:v>API設計</c:v>
                </c:pt>
                <c:pt idx="14">
                  <c:v>前端開發</c:v>
                </c:pt>
                <c:pt idx="16">
                  <c:v>後端開發</c:v>
                </c:pt>
                <c:pt idx="18">
                  <c:v>伺服器架設</c:v>
                </c:pt>
                <c:pt idx="20">
                  <c:v>系統整合</c:v>
                </c:pt>
                <c:pt idx="22">
                  <c:v>系統測試</c:v>
                </c:pt>
                <c:pt idx="24">
                  <c:v>文件製作</c:v>
                </c:pt>
                <c:pt idx="26">
                  <c:v>簡報製作</c:v>
                </c:pt>
              </c:strCache>
            </c:strRef>
          </c:cat>
          <c:val>
            <c:numRef>
              <c:f>'4-1專案排程-甘特圖'!$D$3:$D$29</c:f>
              <c:numCache>
                <c:formatCode>General</c:formatCode>
                <c:ptCount val="27"/>
                <c:pt idx="0">
                  <c:v>272</c:v>
                </c:pt>
                <c:pt idx="2">
                  <c:v>120</c:v>
                </c:pt>
                <c:pt idx="4">
                  <c:v>91</c:v>
                </c:pt>
                <c:pt idx="6">
                  <c:v>55</c:v>
                </c:pt>
                <c:pt idx="8">
                  <c:v>144</c:v>
                </c:pt>
                <c:pt idx="10">
                  <c:v>140</c:v>
                </c:pt>
                <c:pt idx="12">
                  <c:v>168</c:v>
                </c:pt>
                <c:pt idx="14">
                  <c:v>168</c:v>
                </c:pt>
                <c:pt idx="16">
                  <c:v>153</c:v>
                </c:pt>
                <c:pt idx="18">
                  <c:v>153</c:v>
                </c:pt>
                <c:pt idx="20">
                  <c:v>17</c:v>
                </c:pt>
                <c:pt idx="22">
                  <c:v>7</c:v>
                </c:pt>
                <c:pt idx="24">
                  <c:v>36</c:v>
                </c:pt>
                <c:pt idx="2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91-40B6-8D3C-78EFAA1C7E5F}"/>
            </c:ext>
          </c:extLst>
        </c:ser>
        <c:ser>
          <c:idx val="4"/>
          <c:order val="2"/>
          <c:tx>
            <c:v>實際進度</c:v>
          </c:tx>
          <c:spPr>
            <a:noFill/>
            <a:ln>
              <a:noFill/>
            </a:ln>
            <a:effectLst/>
          </c:spPr>
          <c:invertIfNegative val="0"/>
          <c:cat>
            <c:strRef>
              <c:f>'4-1專案排程-甘特圖'!$A$3:$A$29</c:f>
              <c:strCache>
                <c:ptCount val="27"/>
                <c:pt idx="0">
                  <c:v>技術學習</c:v>
                </c:pt>
                <c:pt idx="2">
                  <c:v>題目發想</c:v>
                </c:pt>
                <c:pt idx="4">
                  <c:v>功能分析</c:v>
                </c:pt>
                <c:pt idx="6">
                  <c:v>系統需求分析</c:v>
                </c:pt>
                <c:pt idx="8">
                  <c:v>UI/UX設計</c:v>
                </c:pt>
                <c:pt idx="10">
                  <c:v>資料庫建置</c:v>
                </c:pt>
                <c:pt idx="12">
                  <c:v>API設計</c:v>
                </c:pt>
                <c:pt idx="14">
                  <c:v>前端開發</c:v>
                </c:pt>
                <c:pt idx="16">
                  <c:v>後端開發</c:v>
                </c:pt>
                <c:pt idx="18">
                  <c:v>伺服器架設</c:v>
                </c:pt>
                <c:pt idx="20">
                  <c:v>系統整合</c:v>
                </c:pt>
                <c:pt idx="22">
                  <c:v>系統測試</c:v>
                </c:pt>
                <c:pt idx="24">
                  <c:v>文件製作</c:v>
                </c:pt>
                <c:pt idx="26">
                  <c:v>簡報製作</c:v>
                </c:pt>
              </c:strCache>
            </c:strRef>
          </c:cat>
          <c:val>
            <c:numRef>
              <c:f>'4-1專案排程-甘特圖'!$H$3:$H$30</c:f>
              <c:numCache>
                <c:formatCode>m/d/yyyy</c:formatCode>
                <c:ptCount val="28"/>
                <c:pt idx="1">
                  <c:v>45597</c:v>
                </c:pt>
                <c:pt idx="3">
                  <c:v>45597</c:v>
                </c:pt>
                <c:pt idx="5">
                  <c:v>45658</c:v>
                </c:pt>
                <c:pt idx="7">
                  <c:v>45708</c:v>
                </c:pt>
                <c:pt idx="9">
                  <c:v>45717</c:v>
                </c:pt>
                <c:pt idx="11">
                  <c:v>45730</c:v>
                </c:pt>
                <c:pt idx="13">
                  <c:v>45733</c:v>
                </c:pt>
                <c:pt idx="15">
                  <c:v>45733</c:v>
                </c:pt>
                <c:pt idx="17">
                  <c:v>45748</c:v>
                </c:pt>
                <c:pt idx="19">
                  <c:v>45748</c:v>
                </c:pt>
                <c:pt idx="21">
                  <c:v>45786</c:v>
                </c:pt>
                <c:pt idx="23">
                  <c:v>45802</c:v>
                </c:pt>
                <c:pt idx="25">
                  <c:v>45765</c:v>
                </c:pt>
                <c:pt idx="27">
                  <c:v>45797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91-40B6-8D3C-78EFAA1C7E5F}"/>
            </c:ext>
          </c:extLst>
        </c:ser>
        <c:ser>
          <c:idx val="1"/>
          <c:order val="3"/>
          <c:tx>
            <c:v>實際排程</c:v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'4-1專案排程-甘特圖'!$J$3:$J$30</c:f>
              <c:numCache>
                <c:formatCode>General</c:formatCode>
                <c:ptCount val="28"/>
                <c:pt idx="1">
                  <c:v>212</c:v>
                </c:pt>
                <c:pt idx="3">
                  <c:v>61</c:v>
                </c:pt>
                <c:pt idx="5">
                  <c:v>60</c:v>
                </c:pt>
                <c:pt idx="7">
                  <c:v>41</c:v>
                </c:pt>
                <c:pt idx="9">
                  <c:v>92</c:v>
                </c:pt>
                <c:pt idx="11">
                  <c:v>79</c:v>
                </c:pt>
                <c:pt idx="13">
                  <c:v>76</c:v>
                </c:pt>
                <c:pt idx="15">
                  <c:v>76</c:v>
                </c:pt>
                <c:pt idx="17">
                  <c:v>61</c:v>
                </c:pt>
                <c:pt idx="19">
                  <c:v>61</c:v>
                </c:pt>
                <c:pt idx="21">
                  <c:v>17</c:v>
                </c:pt>
                <c:pt idx="23">
                  <c:v>7</c:v>
                </c:pt>
                <c:pt idx="25">
                  <c:v>36</c:v>
                </c:pt>
                <c:pt idx="2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91-40B6-8D3C-78EFAA1C7E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100"/>
        <c:axId val="1066546607"/>
        <c:axId val="1066545775"/>
      </c:barChart>
      <c:catAx>
        <c:axId val="106654660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zh-TW"/>
          </a:p>
        </c:txPr>
        <c:crossAx val="1066545775"/>
        <c:crosses val="autoZero"/>
        <c:auto val="1"/>
        <c:lblAlgn val="ctr"/>
        <c:lblOffset val="100"/>
        <c:noMultiLvlLbl val="0"/>
      </c:catAx>
      <c:valAx>
        <c:axId val="1066545775"/>
        <c:scaling>
          <c:orientation val="minMax"/>
          <c:max val="45915"/>
          <c:min val="45597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zh-TW"/>
          </a:p>
        </c:txPr>
        <c:crossAx val="1066546607"/>
        <c:crosses val="autoZero"/>
        <c:crossBetween val="between"/>
        <c:majorUnit val="31"/>
        <c:minorUnit val="25"/>
      </c:valAx>
    </c:plotArea>
    <c:legend>
      <c:legendPos val="b"/>
      <c:legendEntry>
        <c:idx val="0"/>
        <c:delete val="1"/>
      </c:legendEntry>
      <c:legendEntry>
        <c:idx val="2"/>
        <c:delete val="1"/>
      </c:legendEntry>
      <c:overlay val="0"/>
      <c:txPr>
        <a:bodyPr/>
        <a:lstStyle/>
        <a:p>
          <a:pPr>
            <a:defRPr sz="1200"/>
          </a:pPr>
          <a:endParaRPr lang="zh-TW"/>
        </a:p>
      </c:txPr>
    </c:legend>
    <c:plotVisOnly val="1"/>
    <c:dispBlanksAs val="gap"/>
    <c:showDLblsOverMax val="0"/>
    <c:extLst/>
  </c:chart>
  <c:spPr>
    <a:ln w="12700">
      <a:noFill/>
    </a:ln>
  </c:spPr>
  <c:txPr>
    <a:bodyPr/>
    <a:lstStyle/>
    <a:p>
      <a:pPr>
        <a:defRPr>
          <a:latin typeface="標楷體" panose="03000509000000000000" pitchFamily="65" charset="-120"/>
          <a:ea typeface="標楷體" panose="03000509000000000000" pitchFamily="65" charset="-120"/>
        </a:defRPr>
      </a:pPr>
      <a:endParaRPr lang="zh-TW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字魂58号-创中黑" panose="00000500000000000000" charset="-122"/>
              <a:ea typeface="字魂58号-创中黑" panose="00000500000000000000" charset="-122"/>
              <a:cs typeface="字魂152号-机甲超级黑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字魂152号-机甲超级黑" panose="00000500000000000000" charset="-122"/>
              </a:rPr>
              <a:t>2025/6/2</a:t>
            </a:fld>
            <a:endParaRPr lang="zh-CN" altLang="en-US">
              <a:cs typeface="字魂152号-机甲超级黑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字魂58号-创中黑" panose="00000500000000000000" charset="-122"/>
              <a:ea typeface="字魂58号-创中黑" panose="00000500000000000000" charset="-122"/>
              <a:cs typeface="字魂152号-机甲超级黑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字魂152号-机甲超级黑" panose="00000500000000000000" charset="-122"/>
              </a:rPr>
              <a:t>‹#›</a:t>
            </a:fld>
            <a:endParaRPr lang="zh-CN" altLang="en-US">
              <a:cs typeface="字魂152号-机甲超级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152号-机甲超级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152号-机甲超级黑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152号-机甲超级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152号-机甲超级黑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152号-机甲超级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152号-机甲超级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152号-机甲超级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152号-机甲超级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152号-机甲超级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素材網站：</a:t>
            </a:r>
            <a:r>
              <a:rPr lang="en-US" altLang="zh-TW" dirty="0"/>
              <a:t>https://soco-st.com/24130</a:t>
            </a:r>
          </a:p>
          <a:p>
            <a:pPr marL="228600" indent="-228600">
              <a:buAutoNum type="arabicPeriod"/>
            </a:pPr>
            <a:r>
              <a:rPr lang="zh-TW" altLang="en-US" dirty="0"/>
              <a:t>要把每一頁的“報告人”加上去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資料庫</a:t>
            </a:r>
            <a:r>
              <a:rPr lang="en-US" altLang="zh-TW" dirty="0"/>
              <a:t>ER</a:t>
            </a:r>
            <a:r>
              <a:rPr lang="zh-TW" altLang="en-US" dirty="0"/>
              <a:t>圖、甘特圖、</a:t>
            </a:r>
            <a:r>
              <a:rPr lang="en-US" altLang="zh-TW" dirty="0"/>
              <a:t>GitHub</a:t>
            </a:r>
            <a:r>
              <a:rPr lang="zh-TW" altLang="en-US" dirty="0"/>
              <a:t>圖表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971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系統目的：</a:t>
            </a:r>
            <a:endParaRPr lang="en-US" altLang="zh-TW" dirty="0"/>
          </a:p>
          <a:p>
            <a:r>
              <a:rPr lang="zh-TW" altLang="en-US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協助使用者有效進行日常傷口護理工作，並考量使用者在照護過程中的需求，提供即時且個人化的服務。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zh-TW" altLang="en-US" dirty="0"/>
              <a:t>系統目的：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加入系統畫面。每個功能放一頁。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28600" indent="-228600">
              <a:buAutoNum type="arabicPeriod"/>
            </a:pPr>
            <a:r>
              <a:rPr lang="zh-TW" altLang="en-US" dirty="0"/>
              <a:t>「傷口辨識及護理建議」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「搜尋附近醫療院所」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「傷口紀錄冊」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「護理提醒」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「投放護理小知識」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希望藉由此系統可以去應對目前的社會現狀</a:t>
            </a:r>
            <a:r>
              <a:rPr lang="en-US" altLang="zh-TW" dirty="0"/>
              <a:t>……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6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系統目的：</a:t>
            </a:r>
            <a:endParaRPr lang="en-US" altLang="zh-TW" dirty="0"/>
          </a:p>
          <a:p>
            <a:r>
              <a:rPr lang="zh-TW" altLang="en-US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協助使用者有效進行日常傷口護理工作，並考量使用者在照護過程中的需求，提供即時且個人化的服務。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zh-TW" altLang="en-US" dirty="0"/>
              <a:t>系統目的：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加入系統畫面。每個功能放一頁。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28600" indent="-228600">
              <a:buAutoNum type="arabicPeriod"/>
            </a:pPr>
            <a:r>
              <a:rPr lang="zh-TW" altLang="en-US" dirty="0"/>
              <a:t>「傷口辨識及護理建議」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「搜尋附近醫療院所」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「傷口紀錄冊」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「護理提醒」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「投放護理小知識」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希望藉由此系統可以去應對目前的社會現狀</a:t>
            </a:r>
            <a:r>
              <a:rPr lang="en-US" altLang="zh-TW" dirty="0"/>
              <a:t>……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12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系統目的：</a:t>
            </a:r>
            <a:endParaRPr lang="en-US" altLang="zh-TW" dirty="0"/>
          </a:p>
          <a:p>
            <a:r>
              <a:rPr lang="zh-TW" altLang="en-US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協助使用者有效進行日常傷口護理工作，並考量使用者在照護過程中的需求，提供即時且個人化的服務。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zh-TW" altLang="en-US" dirty="0"/>
              <a:t>系統目的：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加入系統畫面。每個功能放一頁。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28600" indent="-228600">
              <a:buAutoNum type="arabicPeriod"/>
            </a:pPr>
            <a:r>
              <a:rPr lang="zh-TW" altLang="en-US" dirty="0"/>
              <a:t>「傷口辨識及護理建議」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「搜尋附近醫療院所」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「傷口紀錄冊」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「護理提醒」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「投放護理小知識」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希望藉由此系統可以去應對目前的社會現狀</a:t>
            </a:r>
            <a:r>
              <a:rPr lang="en-US" altLang="zh-TW" dirty="0"/>
              <a:t>……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320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GPT</a:t>
            </a:r>
            <a:r>
              <a:rPr lang="zh-TW" altLang="en-US" dirty="0"/>
              <a:t>、</a:t>
            </a:r>
            <a:r>
              <a:rPr lang="en-US" altLang="zh-TW" dirty="0"/>
              <a:t>Google</a:t>
            </a:r>
            <a:r>
              <a:rPr lang="zh-TW" altLang="en-US" dirty="0"/>
              <a:t>、</a:t>
            </a:r>
            <a:r>
              <a:rPr lang="en-US" altLang="zh-TW" dirty="0"/>
              <a:t>Google Map</a:t>
            </a:r>
          </a:p>
          <a:p>
            <a:r>
              <a:rPr lang="zh-TW" altLang="en-US" dirty="0"/>
              <a:t>左右兩邊</a:t>
            </a:r>
            <a:endParaRPr lang="en-US" altLang="zh-TW" dirty="0"/>
          </a:p>
          <a:p>
            <a:r>
              <a:rPr lang="zh-TW" altLang="en-US" dirty="0"/>
              <a:t>左（放我們自己的）</a:t>
            </a:r>
            <a:endParaRPr lang="en-US" altLang="zh-TW" dirty="0"/>
          </a:p>
          <a:p>
            <a:r>
              <a:rPr lang="zh-TW" altLang="en-US" dirty="0"/>
              <a:t>右（放其他</a:t>
            </a:r>
            <a:r>
              <a:rPr lang="en-US" altLang="zh-TW" dirty="0"/>
              <a:t>APP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90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3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57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系統架構、資料庫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883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報告人：王暘嘉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系統是由五個主要組成部分構成，分別是使用者端、</a:t>
            </a:r>
            <a:r>
              <a:rPr lang="en-US" altLang="zh-TW" dirty="0"/>
              <a:t>Flutter</a:t>
            </a:r>
            <a:r>
              <a:rPr lang="zh-TW" altLang="en-US" dirty="0"/>
              <a:t>前端應用、伺服器、資料庫，以及第三方 </a:t>
            </a:r>
            <a:r>
              <a:rPr lang="en-US" altLang="zh-TW" dirty="0"/>
              <a:t>API </a:t>
            </a:r>
            <a:r>
              <a:rPr lang="zh-TW" altLang="en-US" dirty="0"/>
              <a:t>服務。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按照順序，依序介紹各端點在系統中的用處。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系統架構的重點是邏輯性、連貫、各端之間的關聯性。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77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報告人：洪孟筠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資料庫</a:t>
            </a:r>
            <a:r>
              <a:rPr lang="en-US" altLang="zh-TW" dirty="0"/>
              <a:t>ER</a:t>
            </a:r>
            <a:r>
              <a:rPr lang="zh-TW" altLang="en-US" dirty="0"/>
              <a:t>圖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17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1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461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後面要加</a:t>
            </a:r>
            <a:r>
              <a:rPr lang="en-US" altLang="zh-TW" dirty="0" err="1"/>
              <a:t>github</a:t>
            </a:r>
            <a:r>
              <a:rPr lang="zh-TW" altLang="en-US" dirty="0"/>
              <a:t>截圖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504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後面要加</a:t>
            </a:r>
            <a:r>
              <a:rPr lang="en-US" altLang="zh-TW" dirty="0" err="1"/>
              <a:t>github</a:t>
            </a:r>
            <a:r>
              <a:rPr lang="zh-TW" altLang="en-US" dirty="0"/>
              <a:t>截圖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25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後面要加</a:t>
            </a:r>
            <a:r>
              <a:rPr lang="en-US" altLang="zh-TW" dirty="0" err="1"/>
              <a:t>github</a:t>
            </a:r>
            <a:r>
              <a:rPr lang="zh-TW" altLang="en-US" dirty="0"/>
              <a:t>截圖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328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提升傷口辨識的準確率與細緻度</a:t>
            </a:r>
            <a:endParaRPr lang="en-US" altLang="zh-TW" sz="18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擴增支援更多傷口類型</a:t>
            </a:r>
            <a:endParaRPr lang="en-US" altLang="zh-TW" sz="18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依使用者的個人狀況（身分、傷口嚴重程度）給予更精確且客製化的服務。</a:t>
            </a:r>
            <a:endParaRPr lang="en-US" altLang="zh-TW" sz="18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TW" sz="18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35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影片放最後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4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u="sng" dirty="0">
                <a:solidFill>
                  <a:srgbClr val="FF0000"/>
                </a:solidFill>
              </a:rPr>
              <a:t>介紹</a:t>
            </a:r>
            <a:r>
              <a:rPr lang="zh-TW" altLang="en-US" dirty="0"/>
              <a:t>目前社會背景：醫療需求普及化、照護需求增加、護理人力短缺（可以放文件裡面的圖表）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5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u="sng" dirty="0">
                <a:solidFill>
                  <a:srgbClr val="FF0000"/>
                </a:solidFill>
              </a:rPr>
              <a:t>介紹</a:t>
            </a:r>
            <a:r>
              <a:rPr lang="zh-TW" altLang="en-US" dirty="0"/>
              <a:t>目前社會背景：醫療需求普及化、照護需求增加、護理人力短缺（可以放文件裡面的圖表）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49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因此，我們想開發一個系統，以</a:t>
            </a:r>
            <a:r>
              <a:rPr lang="zh-TW" altLang="en-US" b="1" u="sng" dirty="0"/>
              <a:t>協助</a:t>
            </a:r>
            <a:r>
              <a:rPr lang="zh-TW" altLang="en-US" dirty="0"/>
              <a:t>社會現況：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開發目的：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「協助民眾護理常見的傷口類型」</a:t>
            </a:r>
            <a:r>
              <a:rPr lang="en-US" altLang="zh-TW" dirty="0"/>
              <a:t>-&gt;</a:t>
            </a:r>
            <a:r>
              <a:rPr lang="zh-TW" altLang="en-US" dirty="0"/>
              <a:t> 擦傷、割傷、瘀傷、燒傷。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「降低護理人員負擔」 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「個人照護成本」</a:t>
            </a:r>
            <a:r>
              <a:rPr lang="en-US" altLang="zh-TW" dirty="0"/>
              <a:t>-&gt;</a:t>
            </a:r>
            <a:r>
              <a:rPr lang="zh-TW" altLang="en-US" dirty="0"/>
              <a:t> 節省花費、時間成本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266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731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系統目的：</a:t>
            </a:r>
            <a:endParaRPr lang="en-US" altLang="zh-TW" dirty="0"/>
          </a:p>
          <a:p>
            <a:r>
              <a:rPr lang="zh-TW" altLang="en-US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協助使用者有效進行日常傷口護理工作，並考量使用者在照護過程中的需求，提供即時且個人化的服務。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zh-TW" altLang="en-US" dirty="0"/>
              <a:t>系統目的：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「傷口辨識及護理建議」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「搜尋附近醫療院所」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「傷口紀錄冊」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「護理提醒」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「投放護理小知識」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希望藉由此系統可以去應對目前的社會現狀</a:t>
            </a:r>
            <a:r>
              <a:rPr lang="en-US" altLang="zh-TW" dirty="0"/>
              <a:t>……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014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系統目的：</a:t>
            </a:r>
            <a:endParaRPr lang="en-US" altLang="zh-TW" dirty="0"/>
          </a:p>
          <a:p>
            <a:r>
              <a:rPr lang="zh-TW" altLang="en-US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協助使用者有效進行日常傷口護理工作，並考量使用者在照護過程中的需求，提供即時且個人化的服務。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zh-TW" altLang="en-US" dirty="0"/>
              <a:t>系統目的：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加入系統畫面。每個功能放一頁。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28600" indent="-228600">
              <a:buAutoNum type="arabicPeriod"/>
            </a:pPr>
            <a:r>
              <a:rPr lang="zh-TW" altLang="en-US" dirty="0"/>
              <a:t>「傷口辨識及護理建議」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「搜尋附近醫療院所」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「傷口紀錄冊」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「護理提醒」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「投放護理小知識」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希望藉由此系統可以去應對目前的社會現狀</a:t>
            </a:r>
            <a:r>
              <a:rPr lang="en-US" altLang="zh-TW" dirty="0"/>
              <a:t>……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259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系統目的：</a:t>
            </a:r>
            <a:endParaRPr lang="en-US" altLang="zh-TW" dirty="0"/>
          </a:p>
          <a:p>
            <a:r>
              <a:rPr lang="zh-TW" altLang="en-US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協助使用者有效進行日常傷口護理工作，並考量使用者在照護過程中的需求，提供即時且個人化的服務。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zh-TW" altLang="en-US" dirty="0"/>
              <a:t>系統目的：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加入系統畫面。每個功能放一頁。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228600" indent="-228600">
              <a:buAutoNum type="arabicPeriod"/>
            </a:pPr>
            <a:r>
              <a:rPr lang="zh-TW" altLang="en-US" dirty="0"/>
              <a:t>「傷口辨識及護理建議」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「搜尋附近醫療院所」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「傷口紀錄冊」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「護理提醒」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「投放護理小知識」</a:t>
            </a:r>
            <a:endParaRPr lang="en-US" altLang="zh-TW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希望藉由此系統可以去應對目前的社會現狀</a:t>
            </a:r>
            <a:r>
              <a:rPr lang="en-US" altLang="zh-TW" dirty="0"/>
              <a:t>……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85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-15875"/>
            <a:ext cx="12204700" cy="6873875"/>
            <a:chOff x="0" y="-25"/>
            <a:chExt cx="19220" cy="10825"/>
          </a:xfrm>
        </p:grpSpPr>
        <p:pic>
          <p:nvPicPr>
            <p:cNvPr id="7" name="图片 6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-243" t="60682" r="60565" b="341"/>
            <a:stretch>
              <a:fillRect/>
            </a:stretch>
          </p:blipFill>
          <p:spPr>
            <a:xfrm flipH="1">
              <a:off x="14298" y="8488"/>
              <a:ext cx="4922" cy="2312"/>
            </a:xfrm>
            <a:prstGeom prst="rect">
              <a:avLst/>
            </a:prstGeom>
          </p:spPr>
        </p:pic>
        <p:pic>
          <p:nvPicPr>
            <p:cNvPr id="8" name="图片 7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80463" t="627" r="6213" b="74578"/>
            <a:stretch>
              <a:fillRect/>
            </a:stretch>
          </p:blipFill>
          <p:spPr>
            <a:xfrm flipH="1">
              <a:off x="6" y="-25"/>
              <a:ext cx="2124" cy="1890"/>
            </a:xfrm>
            <a:prstGeom prst="rect">
              <a:avLst/>
            </a:prstGeom>
          </p:spPr>
        </p:pic>
        <p:pic>
          <p:nvPicPr>
            <p:cNvPr id="9" name="图片 8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52844" t="25781" r="406" b="9"/>
            <a:stretch>
              <a:fillRect/>
            </a:stretch>
          </p:blipFill>
          <p:spPr>
            <a:xfrm flipH="1">
              <a:off x="0" y="8692"/>
              <a:ext cx="2776" cy="2108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822050-CA17-4993-9D48-D4924C30021C}"/>
              </a:ext>
            </a:extLst>
          </p:cNvPr>
          <p:cNvSpPr txBox="1"/>
          <p:nvPr userDrawn="1"/>
        </p:nvSpPr>
        <p:spPr>
          <a:xfrm>
            <a:off x="11563350" y="6457950"/>
            <a:ext cx="67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1B3D3B"/>
                </a:solidFill>
                <a:latin typeface="Kosugi Maru" pitchFamily="2" charset="-120"/>
                <a:ea typeface="Kosugi Maru" pitchFamily="2" charset="-120"/>
              </a:rPr>
              <a:t>P.</a:t>
            </a:r>
            <a:fld id="{D650B22F-7A7C-43A8-BDD3-7E4F0C19D4A3}" type="slidenum">
              <a:rPr lang="en-US" altLang="zh-TW" sz="1400" smtClean="0">
                <a:solidFill>
                  <a:srgbClr val="1B3D3B"/>
                </a:solidFill>
                <a:latin typeface="Kosugi Maru" pitchFamily="2" charset="-120"/>
                <a:ea typeface="Kosugi Maru" pitchFamily="2" charset="-120"/>
              </a:rPr>
              <a:t>‹#›</a:t>
            </a:fld>
            <a:endParaRPr lang="zh-TW" altLang="en-US" sz="1400" dirty="0">
              <a:solidFill>
                <a:srgbClr val="1B3D3B"/>
              </a:solidFill>
              <a:latin typeface="Kosugi Maru" pitchFamily="2" charset="-120"/>
              <a:ea typeface="Kosugi Maru" pitchFamily="2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-15875"/>
            <a:ext cx="12204700" cy="6873875"/>
            <a:chOff x="0" y="-25"/>
            <a:chExt cx="19220" cy="10825"/>
          </a:xfrm>
        </p:grpSpPr>
        <p:pic>
          <p:nvPicPr>
            <p:cNvPr id="7" name="图片 6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-243" t="60682" r="60565" b="341"/>
            <a:stretch>
              <a:fillRect/>
            </a:stretch>
          </p:blipFill>
          <p:spPr>
            <a:xfrm flipH="1">
              <a:off x="14298" y="8488"/>
              <a:ext cx="4922" cy="2312"/>
            </a:xfrm>
            <a:prstGeom prst="rect">
              <a:avLst/>
            </a:prstGeom>
          </p:spPr>
        </p:pic>
        <p:pic>
          <p:nvPicPr>
            <p:cNvPr id="8" name="图片 7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80463" t="627" r="6213" b="74578"/>
            <a:stretch>
              <a:fillRect/>
            </a:stretch>
          </p:blipFill>
          <p:spPr>
            <a:xfrm flipH="1">
              <a:off x="6" y="-25"/>
              <a:ext cx="2124" cy="1890"/>
            </a:xfrm>
            <a:prstGeom prst="rect">
              <a:avLst/>
            </a:prstGeom>
          </p:spPr>
        </p:pic>
        <p:pic>
          <p:nvPicPr>
            <p:cNvPr id="9" name="图片 8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52844" t="25781" r="406" b="9"/>
            <a:stretch>
              <a:fillRect/>
            </a:stretch>
          </p:blipFill>
          <p:spPr>
            <a:xfrm flipH="1">
              <a:off x="0" y="8692"/>
              <a:ext cx="2776" cy="2108"/>
            </a:xfrm>
            <a:prstGeom prst="rect">
              <a:avLst/>
            </a:prstGeom>
          </p:spPr>
        </p:pic>
      </p:grpSp>
      <p:sp>
        <p:nvSpPr>
          <p:cNvPr id="30" name="图形"/>
          <p:cNvSpPr txBox="1"/>
          <p:nvPr userDrawn="1"/>
        </p:nvSpPr>
        <p:spPr>
          <a:xfrm>
            <a:off x="850589" y="568960"/>
            <a:ext cx="3013062" cy="64648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zh-TW" sz="3600" spc="75">
                <a:solidFill>
                  <a:schemeClr val="tx1">
                    <a:lumMod val="85000"/>
                    <a:lumOff val="15000"/>
                  </a:schemeClr>
                </a:solidFill>
                <a:latin typeface="Source Han Sans TC"/>
                <a:ea typeface="Source Han Sans TC"/>
                <a:cs typeface="+mn-ea"/>
                <a:sym typeface="+mn-lt"/>
              </a:rPr>
              <a:t>市場數據調查</a:t>
            </a:r>
          </a:p>
        </p:txBody>
      </p:sp>
      <p:sp>
        <p:nvSpPr>
          <p:cNvPr id="52" name="图形"/>
          <p:cNvSpPr/>
          <p:nvPr userDrawn="1"/>
        </p:nvSpPr>
        <p:spPr>
          <a:xfrm rot="5400000" flipH="1">
            <a:off x="3983990" y="895985"/>
            <a:ext cx="267335" cy="205740"/>
          </a:xfrm>
          <a:prstGeom prst="triangle">
            <a:avLst/>
          </a:prstGeom>
          <a:solidFill>
            <a:srgbClr val="92C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字魂58号-创中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-15875"/>
            <a:ext cx="12204700" cy="6873875"/>
            <a:chOff x="0" y="-25"/>
            <a:chExt cx="19220" cy="10825"/>
          </a:xfrm>
        </p:grpSpPr>
        <p:pic>
          <p:nvPicPr>
            <p:cNvPr id="7" name="图片 6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-243" t="60682" r="60565" b="341"/>
            <a:stretch>
              <a:fillRect/>
            </a:stretch>
          </p:blipFill>
          <p:spPr>
            <a:xfrm flipH="1">
              <a:off x="14298" y="8488"/>
              <a:ext cx="4922" cy="2312"/>
            </a:xfrm>
            <a:prstGeom prst="rect">
              <a:avLst/>
            </a:prstGeom>
          </p:spPr>
        </p:pic>
        <p:pic>
          <p:nvPicPr>
            <p:cNvPr id="8" name="图片 7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80463" t="627" r="6213" b="74578"/>
            <a:stretch>
              <a:fillRect/>
            </a:stretch>
          </p:blipFill>
          <p:spPr>
            <a:xfrm flipH="1">
              <a:off x="6" y="-25"/>
              <a:ext cx="2124" cy="1890"/>
            </a:xfrm>
            <a:prstGeom prst="rect">
              <a:avLst/>
            </a:prstGeom>
          </p:spPr>
        </p:pic>
        <p:pic>
          <p:nvPicPr>
            <p:cNvPr id="9" name="图片 8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52844" t="25781" r="406" b="9"/>
            <a:stretch>
              <a:fillRect/>
            </a:stretch>
          </p:blipFill>
          <p:spPr>
            <a:xfrm flipH="1">
              <a:off x="0" y="8692"/>
              <a:ext cx="2776" cy="2108"/>
            </a:xfrm>
            <a:prstGeom prst="rect">
              <a:avLst/>
            </a:prstGeom>
          </p:spPr>
        </p:pic>
      </p:grpSp>
      <p:sp>
        <p:nvSpPr>
          <p:cNvPr id="30" name="图形"/>
          <p:cNvSpPr txBox="1"/>
          <p:nvPr userDrawn="1"/>
        </p:nvSpPr>
        <p:spPr>
          <a:xfrm>
            <a:off x="850589" y="568960"/>
            <a:ext cx="3013062" cy="64648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zh-TW" sz="3600" spc="75">
                <a:solidFill>
                  <a:schemeClr val="tx1">
                    <a:lumMod val="85000"/>
                    <a:lumOff val="15000"/>
                  </a:schemeClr>
                </a:solidFill>
                <a:latin typeface="Source Han Sans TC"/>
                <a:ea typeface="Source Han Sans TC"/>
                <a:cs typeface="+mn-ea"/>
                <a:sym typeface="+mn-lt"/>
              </a:rPr>
              <a:t>方案計劃實施</a:t>
            </a:r>
          </a:p>
        </p:txBody>
      </p:sp>
      <p:sp>
        <p:nvSpPr>
          <p:cNvPr id="52" name="图形"/>
          <p:cNvSpPr/>
          <p:nvPr userDrawn="1"/>
        </p:nvSpPr>
        <p:spPr>
          <a:xfrm rot="5400000" flipH="1">
            <a:off x="3983990" y="895985"/>
            <a:ext cx="267335" cy="205740"/>
          </a:xfrm>
          <a:prstGeom prst="triangle">
            <a:avLst/>
          </a:prstGeom>
          <a:solidFill>
            <a:srgbClr val="92C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字魂58号-创中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-15875"/>
            <a:ext cx="12204700" cy="6873875"/>
            <a:chOff x="0" y="-25"/>
            <a:chExt cx="19220" cy="10825"/>
          </a:xfrm>
        </p:grpSpPr>
        <p:pic>
          <p:nvPicPr>
            <p:cNvPr id="7" name="图片 6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-243" t="60682" r="60565" b="341"/>
            <a:stretch>
              <a:fillRect/>
            </a:stretch>
          </p:blipFill>
          <p:spPr>
            <a:xfrm flipH="1">
              <a:off x="14298" y="8488"/>
              <a:ext cx="4922" cy="2312"/>
            </a:xfrm>
            <a:prstGeom prst="rect">
              <a:avLst/>
            </a:prstGeom>
          </p:spPr>
        </p:pic>
        <p:pic>
          <p:nvPicPr>
            <p:cNvPr id="8" name="图片 7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80463" t="627" r="6213" b="74578"/>
            <a:stretch>
              <a:fillRect/>
            </a:stretch>
          </p:blipFill>
          <p:spPr>
            <a:xfrm flipH="1">
              <a:off x="6" y="-25"/>
              <a:ext cx="2124" cy="1890"/>
            </a:xfrm>
            <a:prstGeom prst="rect">
              <a:avLst/>
            </a:prstGeom>
          </p:spPr>
        </p:pic>
        <p:pic>
          <p:nvPicPr>
            <p:cNvPr id="9" name="图片 8" descr="千库网_简约几何绿色小清新banner_背景编号6155755"/>
            <p:cNvPicPr>
              <a:picLocks noChangeAspect="1"/>
            </p:cNvPicPr>
            <p:nvPr userDrawn="1"/>
          </p:nvPicPr>
          <p:blipFill>
            <a:blip r:embed="rId2"/>
            <a:srcRect l="52844" t="25781" r="406" b="9"/>
            <a:stretch>
              <a:fillRect/>
            </a:stretch>
          </p:blipFill>
          <p:spPr>
            <a:xfrm flipH="1">
              <a:off x="0" y="8692"/>
              <a:ext cx="2776" cy="2108"/>
            </a:xfrm>
            <a:prstGeom prst="rect">
              <a:avLst/>
            </a:prstGeom>
          </p:spPr>
        </p:pic>
      </p:grpSp>
      <p:sp>
        <p:nvSpPr>
          <p:cNvPr id="30" name="图形"/>
          <p:cNvSpPr txBox="1"/>
          <p:nvPr userDrawn="1"/>
        </p:nvSpPr>
        <p:spPr>
          <a:xfrm>
            <a:off x="850589" y="568960"/>
            <a:ext cx="3013062" cy="64648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zh-TW" sz="3600" spc="75">
                <a:solidFill>
                  <a:schemeClr val="tx1">
                    <a:lumMod val="85000"/>
                    <a:lumOff val="15000"/>
                  </a:schemeClr>
                </a:solidFill>
                <a:latin typeface="Source Han Sans TC"/>
                <a:ea typeface="Source Han Sans TC"/>
                <a:cs typeface="+mn-ea"/>
                <a:sym typeface="+mn-lt"/>
              </a:rPr>
              <a:t>產品推廣活動</a:t>
            </a:r>
          </a:p>
        </p:txBody>
      </p:sp>
      <p:sp>
        <p:nvSpPr>
          <p:cNvPr id="52" name="图形"/>
          <p:cNvSpPr/>
          <p:nvPr userDrawn="1"/>
        </p:nvSpPr>
        <p:spPr>
          <a:xfrm rot="5400000" flipH="1">
            <a:off x="3983990" y="895985"/>
            <a:ext cx="267335" cy="205740"/>
          </a:xfrm>
          <a:prstGeom prst="triangle">
            <a:avLst/>
          </a:prstGeom>
          <a:solidFill>
            <a:srgbClr val="92C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字魂58号-创中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93A4C6-A586-4E01-8C82-E7FCBC85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3" name="图形" descr="千库网_简约几何绿色小清新banner_背景编号6155755">
            <a:extLst>
              <a:ext uri="{FF2B5EF4-FFF2-40B4-BE49-F238E27FC236}">
                <a16:creationId xmlns:a16="http://schemas.microsoft.com/office/drawing/2014/main" id="{703E7534-0903-432D-81B7-6D59C2C1EB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7813" r="7615"/>
          <a:stretch>
            <a:fillRect/>
          </a:stretch>
        </p:blipFill>
        <p:spPr>
          <a:xfrm flipH="1">
            <a:off x="0" y="-14605"/>
            <a:ext cx="12179935" cy="6886575"/>
          </a:xfrm>
          <a:prstGeom prst="rect">
            <a:avLst/>
          </a:prstGeom>
        </p:spPr>
      </p:pic>
      <p:sp>
        <p:nvSpPr>
          <p:cNvPr id="4" name="图形">
            <a:extLst>
              <a:ext uri="{FF2B5EF4-FFF2-40B4-BE49-F238E27FC236}">
                <a16:creationId xmlns:a16="http://schemas.microsoft.com/office/drawing/2014/main" id="{A3706AD3-F028-4D01-A4DB-BFDA27AC4E96}"/>
              </a:ext>
            </a:extLst>
          </p:cNvPr>
          <p:cNvSpPr/>
          <p:nvPr userDrawn="1"/>
        </p:nvSpPr>
        <p:spPr>
          <a:xfrm>
            <a:off x="2198370" y="2267585"/>
            <a:ext cx="2546350" cy="2546350"/>
          </a:xfrm>
          <a:prstGeom prst="ellipse">
            <a:avLst/>
          </a:prstGeom>
          <a:solidFill>
            <a:srgbClr val="C9E7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>
            <a:extLst>
              <a:ext uri="{FF2B5EF4-FFF2-40B4-BE49-F238E27FC236}">
                <a16:creationId xmlns:a16="http://schemas.microsoft.com/office/drawing/2014/main" id="{9DEE21AF-66CB-44C3-AA62-3F3BF7438AFB}"/>
              </a:ext>
            </a:extLst>
          </p:cNvPr>
          <p:cNvSpPr/>
          <p:nvPr userDrawn="1"/>
        </p:nvSpPr>
        <p:spPr>
          <a:xfrm>
            <a:off x="2519680" y="2607945"/>
            <a:ext cx="1904365" cy="1904365"/>
          </a:xfrm>
          <a:prstGeom prst="ellipse">
            <a:avLst/>
          </a:prstGeom>
          <a:solidFill>
            <a:srgbClr val="92CFC7"/>
          </a:solidFill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9" name="图形">
            <a:extLst>
              <a:ext uri="{FF2B5EF4-FFF2-40B4-BE49-F238E27FC236}">
                <a16:creationId xmlns:a16="http://schemas.microsoft.com/office/drawing/2014/main" id="{C6F3966A-FE90-4389-8610-7615F3C26DE3}"/>
              </a:ext>
            </a:extLst>
          </p:cNvPr>
          <p:cNvSpPr/>
          <p:nvPr userDrawn="1"/>
        </p:nvSpPr>
        <p:spPr>
          <a:xfrm>
            <a:off x="3856990" y="2442845"/>
            <a:ext cx="887730" cy="887730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1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CE629A6-687A-4634-92D3-A20DA89FBFC4}"/>
              </a:ext>
            </a:extLst>
          </p:cNvPr>
          <p:cNvSpPr txBox="1"/>
          <p:nvPr userDrawn="1"/>
        </p:nvSpPr>
        <p:spPr>
          <a:xfrm>
            <a:off x="11563350" y="6457950"/>
            <a:ext cx="67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1B3D3B"/>
                </a:solidFill>
                <a:latin typeface="Kosugi Maru" pitchFamily="2" charset="-120"/>
                <a:ea typeface="Kosugi Maru" pitchFamily="2" charset="-120"/>
              </a:rPr>
              <a:t>P.</a:t>
            </a:r>
            <a:fld id="{D650B22F-7A7C-43A8-BDD3-7E4F0C19D4A3}" type="slidenum">
              <a:rPr lang="en-US" altLang="zh-TW" sz="1400" smtClean="0">
                <a:solidFill>
                  <a:srgbClr val="1B3D3B"/>
                </a:solidFill>
                <a:latin typeface="Kosugi Maru" pitchFamily="2" charset="-120"/>
                <a:ea typeface="Kosugi Maru" pitchFamily="2" charset="-120"/>
              </a:rPr>
              <a:t>‹#›</a:t>
            </a:fld>
            <a:endParaRPr lang="zh-TW" altLang="en-US" sz="1400" dirty="0">
              <a:solidFill>
                <a:srgbClr val="1B3D3B"/>
              </a:solidFill>
              <a:latin typeface="Kosugi Maru" pitchFamily="2" charset="-120"/>
              <a:ea typeface="Kosugi Maru" pitchFamily="2" charset="-120"/>
            </a:endParaRPr>
          </a:p>
        </p:txBody>
      </p:sp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3.png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1.jpe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image" Target="../media/image6.sv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notesSlide" Target="../notesSlides/notesSlide2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slideLayout" Target="../slideLayouts/slideLayout1.xml"/><Relationship Id="rId28" Type="http://schemas.openxmlformats.org/officeDocument/2006/relationships/image" Target="../media/image5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43.png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千库网_简约几何绿色小清新banner_背景编号6155755"/>
          <p:cNvPicPr>
            <a:picLocks noChangeAspect="1"/>
          </p:cNvPicPr>
          <p:nvPr/>
        </p:nvPicPr>
        <p:blipFill>
          <a:blip r:embed="rId4"/>
          <a:srcRect l="7813" r="7615"/>
          <a:stretch>
            <a:fillRect/>
          </a:stretch>
        </p:blipFill>
        <p:spPr>
          <a:xfrm>
            <a:off x="0" y="-28575"/>
            <a:ext cx="12179935" cy="6886575"/>
          </a:xfrm>
          <a:prstGeom prst="rect">
            <a:avLst/>
          </a:prstGeom>
        </p:spPr>
      </p:pic>
      <p:pic>
        <p:nvPicPr>
          <p:cNvPr id="15" name="图形" descr="09"/>
          <p:cNvPicPr>
            <a:picLocks noChangeAspect="1"/>
          </p:cNvPicPr>
          <p:nvPr/>
        </p:nvPicPr>
        <p:blipFill>
          <a:blip r:embed="rId5"/>
          <a:srcRect l="62917" t="84830" r="30685" b="10904"/>
          <a:stretch>
            <a:fillRect/>
          </a:stretch>
        </p:blipFill>
        <p:spPr>
          <a:xfrm rot="16200000">
            <a:off x="1030605" y="5063490"/>
            <a:ext cx="200660" cy="200660"/>
          </a:xfrm>
          <a:prstGeom prst="ellipse">
            <a:avLst/>
          </a:prstGeom>
        </p:spPr>
      </p:pic>
      <p:sp>
        <p:nvSpPr>
          <p:cNvPr id="16" name="图形"/>
          <p:cNvSpPr txBox="1"/>
          <p:nvPr/>
        </p:nvSpPr>
        <p:spPr>
          <a:xfrm>
            <a:off x="1497647" y="2697661"/>
            <a:ext cx="9184640" cy="1020558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ctr"/>
            <a:r>
              <a:rPr lang="en-US" altLang="zh-TW" sz="6800" b="1" spc="100" dirty="0" err="1">
                <a:solidFill>
                  <a:srgbClr val="306E6A"/>
                </a:solidFill>
                <a:effectLst/>
                <a:latin typeface="Kosugi Maru" pitchFamily="2" charset="-120"/>
                <a:ea typeface="Kosugi Maru" pitchFamily="2" charset="-120"/>
                <a:cs typeface="思源黑体 CN Bold" panose="020B0800000000000000" charset="-122"/>
                <a:sym typeface="+mn-ea"/>
              </a:rPr>
              <a:t>Dr.W</a:t>
            </a:r>
            <a:r>
              <a:rPr lang="en-US" altLang="zh-TW" sz="6800" b="1" spc="100" dirty="0">
                <a:solidFill>
                  <a:srgbClr val="306E6A"/>
                </a:solidFill>
                <a:latin typeface="Kosugi Maru" pitchFamily="2" charset="-120"/>
                <a:ea typeface="Kosugi Maru" pitchFamily="2" charset="-120"/>
                <a:cs typeface="思源黑体 CN Bold" panose="020B0800000000000000" charset="-122"/>
                <a:sym typeface="+mn-ea"/>
              </a:rPr>
              <a:t>_</a:t>
            </a:r>
            <a:r>
              <a:rPr lang="zh-TW" altLang="en-US" sz="6800" b="1" spc="100" dirty="0">
                <a:solidFill>
                  <a:srgbClr val="306E6A"/>
                </a:solidFill>
                <a:latin typeface="Kosugi Maru" pitchFamily="2" charset="-120"/>
                <a:ea typeface="Kosugi Maru" pitchFamily="2" charset="-120"/>
                <a:cs typeface="思源黑体 CN Bold" panose="020B0800000000000000" charset="-122"/>
                <a:sym typeface="+mn-ea"/>
              </a:rPr>
              <a:t>傷口管家</a:t>
            </a:r>
            <a:endParaRPr lang="zh-TW" altLang="zh-TW" sz="6800" b="1" spc="100" dirty="0">
              <a:solidFill>
                <a:srgbClr val="306E6A"/>
              </a:solidFill>
              <a:effectLst/>
              <a:latin typeface="Kosugi Maru" pitchFamily="2" charset="-120"/>
              <a:ea typeface="Kosugi Maru" pitchFamily="2" charset="-120"/>
              <a:cs typeface="思源黑体 CN Bold" panose="020B0800000000000000" charset="-122"/>
              <a:sym typeface="+mn-ea"/>
            </a:endParaRPr>
          </a:p>
        </p:txBody>
      </p:sp>
      <p:sp>
        <p:nvSpPr>
          <p:cNvPr id="40" name="图形"/>
          <p:cNvSpPr txBox="1"/>
          <p:nvPr/>
        </p:nvSpPr>
        <p:spPr>
          <a:xfrm>
            <a:off x="5443728" y="5372754"/>
            <a:ext cx="1304544" cy="3384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TW" dirty="0">
                <a:solidFill>
                  <a:srgbClr val="92CFC7"/>
                </a:solidFill>
                <a:effectLst/>
                <a:latin typeface="Kosugi Maru" pitchFamily="2" charset="-120"/>
                <a:ea typeface="Kosugi Maru" pitchFamily="2" charset="-120"/>
                <a:cs typeface="思源黑体 CN Medium" panose="020B0600000000000000" charset="-122"/>
              </a:rPr>
              <a:t>2025-06-06</a:t>
            </a:r>
            <a:endParaRPr lang="zh-TW" altLang="zh-TW" dirty="0">
              <a:solidFill>
                <a:srgbClr val="92CFC7"/>
              </a:solidFill>
              <a:effectLst/>
              <a:latin typeface="Kosugi Maru" pitchFamily="2" charset="-120"/>
              <a:ea typeface="Kosugi Maru" pitchFamily="2" charset="-120"/>
              <a:cs typeface="思源黑体 CN Medium" panose="020B0600000000000000" charset="-122"/>
            </a:endParaRPr>
          </a:p>
        </p:txBody>
      </p:sp>
      <p:sp>
        <p:nvSpPr>
          <p:cNvPr id="25" name="图形">
            <a:extLst>
              <a:ext uri="{FF2B5EF4-FFF2-40B4-BE49-F238E27FC236}">
                <a16:creationId xmlns:a16="http://schemas.microsoft.com/office/drawing/2014/main" id="{758E5814-E88D-4427-9E3E-97650CD0AE18}"/>
              </a:ext>
            </a:extLst>
          </p:cNvPr>
          <p:cNvSpPr txBox="1"/>
          <p:nvPr/>
        </p:nvSpPr>
        <p:spPr>
          <a:xfrm>
            <a:off x="2802890" y="4202441"/>
            <a:ext cx="6400799" cy="10205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80000"/>
              </a:lnSpc>
            </a:pPr>
            <a:r>
              <a:rPr lang="zh-TW" altLang="en-US" dirty="0">
                <a:solidFill>
                  <a:srgbClr val="306E6A"/>
                </a:solidFill>
                <a:effectLst/>
                <a:latin typeface="Noto Sans SC Medium" panose="020B0600000000000000" pitchFamily="34" charset="-128"/>
                <a:ea typeface="Noto Sans SC Medium" panose="020B0600000000000000" pitchFamily="34" charset="-128"/>
                <a:cs typeface="Noto Sans" panose="020B0502040504020204" pitchFamily="34"/>
              </a:rPr>
              <a:t>組長：</a:t>
            </a:r>
            <a:r>
              <a:rPr lang="en-US" altLang="zh-TW" dirty="0">
                <a:solidFill>
                  <a:srgbClr val="306E6A"/>
                </a:solidFill>
                <a:effectLst/>
                <a:latin typeface="Noto Sans SC Medium" panose="020B0600000000000000" pitchFamily="34" charset="-128"/>
                <a:ea typeface="Noto Sans SC Medium" panose="020B0600000000000000" pitchFamily="34" charset="-128"/>
                <a:cs typeface="Noto Sans" panose="020B0502040504020204" pitchFamily="34"/>
              </a:rPr>
              <a:t>11146017</a:t>
            </a:r>
            <a:r>
              <a:rPr lang="zh-TW" altLang="en-US" dirty="0">
                <a:solidFill>
                  <a:srgbClr val="306E6A"/>
                </a:solidFill>
                <a:effectLst/>
                <a:latin typeface="Noto Sans SC Medium" panose="020B0600000000000000" pitchFamily="34" charset="-128"/>
                <a:ea typeface="Noto Sans SC Medium" panose="020B0600000000000000" pitchFamily="34" charset="-128"/>
                <a:cs typeface="Noto Sans" panose="020B0502040504020204" pitchFamily="34"/>
              </a:rPr>
              <a:t>卓佑儒</a:t>
            </a:r>
            <a:endParaRPr lang="en-US" altLang="zh-TW" dirty="0">
              <a:solidFill>
                <a:srgbClr val="306E6A"/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Sans" panose="020B0502040504020204" pitchFamily="34"/>
            </a:endParaRPr>
          </a:p>
          <a:p>
            <a:pPr algn="ctr">
              <a:lnSpc>
                <a:spcPct val="180000"/>
              </a:lnSpc>
            </a:pPr>
            <a:r>
              <a:rPr lang="zh-TW" altLang="en-US" dirty="0">
                <a:solidFill>
                  <a:srgbClr val="306E6A"/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Sans" panose="020B0502040504020204" pitchFamily="34"/>
              </a:rPr>
              <a:t>組員：</a:t>
            </a:r>
            <a:r>
              <a:rPr lang="en-US" altLang="zh-TW" dirty="0">
                <a:solidFill>
                  <a:srgbClr val="306E6A"/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Sans" panose="020B0502040504020204" pitchFamily="34"/>
              </a:rPr>
              <a:t>11046012</a:t>
            </a:r>
            <a:r>
              <a:rPr lang="zh-TW" altLang="en-US" dirty="0">
                <a:solidFill>
                  <a:srgbClr val="306E6A"/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Sans" panose="020B0502040504020204" pitchFamily="34"/>
              </a:rPr>
              <a:t>洪孟筠、</a:t>
            </a:r>
            <a:r>
              <a:rPr lang="en-US" altLang="zh-TW" dirty="0">
                <a:solidFill>
                  <a:srgbClr val="306E6A"/>
                </a:solidFill>
                <a:effectLst/>
                <a:latin typeface="Noto Sans SC Medium" panose="020B0600000000000000" pitchFamily="34" charset="-128"/>
                <a:ea typeface="Noto Sans SC Medium" panose="020B0600000000000000" pitchFamily="34" charset="-128"/>
                <a:cs typeface="Noto Sans" panose="020B0502040504020204" pitchFamily="34"/>
              </a:rPr>
              <a:t>11146002</a:t>
            </a:r>
            <a:r>
              <a:rPr lang="zh-TW" altLang="en-US" dirty="0">
                <a:solidFill>
                  <a:srgbClr val="306E6A"/>
                </a:solidFill>
                <a:effectLst/>
                <a:latin typeface="Noto Sans SC Medium" panose="020B0600000000000000" pitchFamily="34" charset="-128"/>
                <a:ea typeface="Noto Sans SC Medium" panose="020B0600000000000000" pitchFamily="34" charset="-128"/>
                <a:cs typeface="Noto Sans" panose="020B0502040504020204" pitchFamily="34"/>
              </a:rPr>
              <a:t>吳沁學、</a:t>
            </a:r>
            <a:r>
              <a:rPr lang="en-US" altLang="zh-TW" dirty="0">
                <a:solidFill>
                  <a:srgbClr val="306E6A"/>
                </a:solidFill>
                <a:effectLst/>
                <a:latin typeface="Noto Sans SC Medium" panose="020B0600000000000000" pitchFamily="34" charset="-128"/>
                <a:ea typeface="Noto Sans SC Medium" panose="020B0600000000000000" pitchFamily="34" charset="-128"/>
                <a:cs typeface="Noto Sans" panose="020B0502040504020204" pitchFamily="34"/>
              </a:rPr>
              <a:t>11146024</a:t>
            </a:r>
            <a:r>
              <a:rPr lang="zh-TW" altLang="en-US" dirty="0">
                <a:solidFill>
                  <a:srgbClr val="306E6A"/>
                </a:solidFill>
                <a:effectLst/>
                <a:latin typeface="Noto Sans SC Medium" panose="020B0600000000000000" pitchFamily="34" charset="-128"/>
                <a:ea typeface="Noto Sans SC Medium" panose="020B0600000000000000" pitchFamily="34" charset="-128"/>
                <a:cs typeface="Noto Sans" panose="020B0502040504020204" pitchFamily="34"/>
              </a:rPr>
              <a:t>王暘嘉</a:t>
            </a:r>
            <a:endParaRPr lang="en-US" altLang="zh-TW" dirty="0">
              <a:solidFill>
                <a:srgbClr val="306E6A"/>
              </a:solidFill>
              <a:effectLst/>
              <a:latin typeface="Noto Sans SC Medium" panose="020B0600000000000000" pitchFamily="34" charset="-128"/>
              <a:ea typeface="Noto Sans SC Medium" panose="020B0600000000000000" pitchFamily="34" charset="-128"/>
              <a:cs typeface="Noto Sans" panose="020B0502040504020204" pitchFamily="34"/>
            </a:endParaRP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0E81E958-4151-4E5F-86CA-929E22A25666}"/>
              </a:ext>
            </a:extLst>
          </p:cNvPr>
          <p:cNvSpPr txBox="1"/>
          <p:nvPr/>
        </p:nvSpPr>
        <p:spPr>
          <a:xfrm>
            <a:off x="1824356" y="2106305"/>
            <a:ext cx="8357869" cy="4898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TW" altLang="en-US" sz="2400" b="1" spc="100" dirty="0">
                <a:solidFill>
                  <a:srgbClr val="ADDBD4"/>
                </a:solidFill>
                <a:effectLst/>
                <a:latin typeface="Kosugi Maru" pitchFamily="2" charset="-120"/>
                <a:ea typeface="Kosugi Maru" pitchFamily="2" charset="-120"/>
                <a:cs typeface="思源黑体 CN Bold" panose="020B0800000000000000" charset="-122"/>
                <a:sym typeface="+mn-ea"/>
              </a:rPr>
              <a:t>一拍即知，智慧照護</a:t>
            </a:r>
            <a:endParaRPr lang="zh-TW" altLang="zh-TW" sz="2400" b="1" spc="100" dirty="0">
              <a:solidFill>
                <a:srgbClr val="ADDBD4"/>
              </a:solidFill>
              <a:effectLst/>
              <a:latin typeface="Kosugi Maru" pitchFamily="2" charset="-120"/>
              <a:ea typeface="Kosugi Maru" pitchFamily="2" charset="-120"/>
              <a:cs typeface="思源黑体 CN Bold" panose="020B0800000000000000" charset="-122"/>
              <a:sym typeface="+mn-ea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1206EE2-4286-400D-8CED-A60FC20C871E}"/>
              </a:ext>
            </a:extLst>
          </p:cNvPr>
          <p:cNvSpPr/>
          <p:nvPr/>
        </p:nvSpPr>
        <p:spPr>
          <a:xfrm>
            <a:off x="9262902" y="1474052"/>
            <a:ext cx="1645127" cy="1600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600">
              <a:latin typeface="Kosugi Maru" pitchFamily="2" charset="-120"/>
              <a:ea typeface="Kosugi Maru" pitchFamily="2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4A9E7B7-7FA7-477C-808F-3CD973EF1CB2}"/>
              </a:ext>
            </a:extLst>
          </p:cNvPr>
          <p:cNvGrpSpPr/>
          <p:nvPr/>
        </p:nvGrpSpPr>
        <p:grpSpPr>
          <a:xfrm flipV="1">
            <a:off x="4267835" y="4011469"/>
            <a:ext cx="3656330" cy="145073"/>
            <a:chOff x="3618230" y="4040016"/>
            <a:chExt cx="4957445" cy="196697"/>
          </a:xfrm>
        </p:grpSpPr>
        <p:cxnSp>
          <p:nvCxnSpPr>
            <p:cNvPr id="23" name="图形">
              <a:extLst>
                <a:ext uri="{FF2B5EF4-FFF2-40B4-BE49-F238E27FC236}">
                  <a16:creationId xmlns:a16="http://schemas.microsoft.com/office/drawing/2014/main" id="{E7D16E16-8604-41AB-8BFE-135B1F105C2C}"/>
                </a:ext>
              </a:extLst>
            </p:cNvPr>
            <p:cNvCxnSpPr>
              <a:cxnSpLocks/>
            </p:cNvCxnSpPr>
            <p:nvPr/>
          </p:nvCxnSpPr>
          <p:spPr>
            <a:xfrm>
              <a:off x="3618230" y="4137807"/>
              <a:ext cx="1859042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图形">
              <a:extLst>
                <a:ext uri="{FF2B5EF4-FFF2-40B4-BE49-F238E27FC236}">
                  <a16:creationId xmlns:a16="http://schemas.microsoft.com/office/drawing/2014/main" id="{3DEE9130-C5C4-4172-85D2-B0386F3628E6}"/>
                </a:ext>
              </a:extLst>
            </p:cNvPr>
            <p:cNvSpPr/>
            <p:nvPr/>
          </p:nvSpPr>
          <p:spPr>
            <a:xfrm>
              <a:off x="6003290" y="4040016"/>
              <a:ext cx="187119" cy="19669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字魂58号-创中黑" panose="00000500000000000000" charset="-122"/>
              </a:endParaRPr>
            </a:p>
          </p:txBody>
        </p:sp>
        <p:cxnSp>
          <p:nvCxnSpPr>
            <p:cNvPr id="26" name="图形">
              <a:extLst>
                <a:ext uri="{FF2B5EF4-FFF2-40B4-BE49-F238E27FC236}">
                  <a16:creationId xmlns:a16="http://schemas.microsoft.com/office/drawing/2014/main" id="{9541F2C5-820C-4B3E-9CE6-E60682A62398}"/>
                </a:ext>
              </a:extLst>
            </p:cNvPr>
            <p:cNvCxnSpPr>
              <a:cxnSpLocks/>
            </p:cNvCxnSpPr>
            <p:nvPr/>
          </p:nvCxnSpPr>
          <p:spPr>
            <a:xfrm>
              <a:off x="6716633" y="4137807"/>
              <a:ext cx="1859042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图形"/>
          <p:cNvSpPr txBox="1"/>
          <p:nvPr/>
        </p:nvSpPr>
        <p:spPr>
          <a:xfrm>
            <a:off x="9240043" y="1093453"/>
            <a:ext cx="1678464" cy="4898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TW" sz="3000" dirty="0">
                <a:solidFill>
                  <a:srgbClr val="306E6A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114410</a:t>
            </a:r>
            <a:endParaRPr lang="zh-TW" altLang="zh-TW" sz="3000" dirty="0">
              <a:solidFill>
                <a:srgbClr val="306E6A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4AE5D1C-F6F5-4E2F-9907-2370B61A4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45" y="1256675"/>
            <a:ext cx="2305119" cy="51224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2998203-E18D-4FE9-8E5C-D0B1EA475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89" y="1256675"/>
            <a:ext cx="2305119" cy="51224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EE7755E-7553-48AD-ADC1-DFDB87CA54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642" y="1260688"/>
            <a:ext cx="2305119" cy="51224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图形">
            <a:extLst>
              <a:ext uri="{FF2B5EF4-FFF2-40B4-BE49-F238E27FC236}">
                <a16:creationId xmlns:a16="http://schemas.microsoft.com/office/drawing/2014/main" id="{AD629CB5-395E-425D-A10A-24C302D7A173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系統目標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A34BEFA-092C-496E-9DE1-842EC23BE584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0" name="图形">
            <a:extLst>
              <a:ext uri="{FF2B5EF4-FFF2-40B4-BE49-F238E27FC236}">
                <a16:creationId xmlns:a16="http://schemas.microsoft.com/office/drawing/2014/main" id="{6A0958F6-ED81-43E7-9906-59F38E848B26}"/>
              </a:ext>
            </a:extLst>
          </p:cNvPr>
          <p:cNvSpPr txBox="1"/>
          <p:nvPr/>
        </p:nvSpPr>
        <p:spPr>
          <a:xfrm>
            <a:off x="8476705" y="43484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系統核心</a:t>
            </a:r>
            <a:endParaRPr lang="en-US" altLang="zh-TW" sz="2200" b="1" dirty="0"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1D141BD-CD03-49D5-9456-1EF4D9EAB02C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7" name="图形">
            <a:extLst>
              <a:ext uri="{FF2B5EF4-FFF2-40B4-BE49-F238E27FC236}">
                <a16:creationId xmlns:a16="http://schemas.microsoft.com/office/drawing/2014/main" id="{4B9D8E87-89EA-4199-AC78-DBA9FA76B301}"/>
              </a:ext>
            </a:extLst>
          </p:cNvPr>
          <p:cNvSpPr txBox="1"/>
          <p:nvPr/>
        </p:nvSpPr>
        <p:spPr>
          <a:xfrm>
            <a:off x="10346145" y="43294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Kosugi Maru" pitchFamily="2" charset="-120"/>
                <a:ea typeface="Kosugi Maru" pitchFamily="2" charset="-120"/>
              </a:rPr>
              <a:t>系統功能</a:t>
            </a:r>
            <a:endParaRPr lang="en-US" altLang="zh-TW" dirty="0">
              <a:latin typeface="Kosugi Maru" pitchFamily="2" charset="-120"/>
              <a:ea typeface="Kosugi Maru" pitchFamily="2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243A69F-A464-4F24-9AD6-07D04E9BF77A}"/>
              </a:ext>
            </a:extLst>
          </p:cNvPr>
          <p:cNvGrpSpPr/>
          <p:nvPr/>
        </p:nvGrpSpPr>
        <p:grpSpPr>
          <a:xfrm>
            <a:off x="1102221" y="2712533"/>
            <a:ext cx="2733675" cy="2138046"/>
            <a:chOff x="1604962" y="2821600"/>
            <a:chExt cx="2733675" cy="2138046"/>
          </a:xfrm>
        </p:grpSpPr>
        <p:sp>
          <p:nvSpPr>
            <p:cNvPr id="21" name="图形">
              <a:extLst>
                <a:ext uri="{FF2B5EF4-FFF2-40B4-BE49-F238E27FC236}">
                  <a16:creationId xmlns:a16="http://schemas.microsoft.com/office/drawing/2014/main" id="{358E2982-B9EC-4BEF-ABB9-5D5BE9C23FB0}"/>
                </a:ext>
              </a:extLst>
            </p:cNvPr>
            <p:cNvSpPr/>
            <p:nvPr/>
          </p:nvSpPr>
          <p:spPr>
            <a:xfrm>
              <a:off x="1604962" y="3120050"/>
              <a:ext cx="2733675" cy="18395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Kosugi Maru" pitchFamily="2" charset="-120"/>
                <a:cs typeface="字魂58号-创中黑" panose="00000500000000000000" charset="-122"/>
              </a:endParaRPr>
            </a:p>
          </p:txBody>
        </p:sp>
        <p:sp>
          <p:nvSpPr>
            <p:cNvPr id="50" name="图形">
              <a:extLst>
                <a:ext uri="{FF2B5EF4-FFF2-40B4-BE49-F238E27FC236}">
                  <a16:creationId xmlns:a16="http://schemas.microsoft.com/office/drawing/2014/main" id="{72F73955-9F66-4783-9CC3-908366F3466D}"/>
                </a:ext>
              </a:extLst>
            </p:cNvPr>
            <p:cNvSpPr/>
            <p:nvPr/>
          </p:nvSpPr>
          <p:spPr>
            <a:xfrm>
              <a:off x="2677477" y="2821600"/>
              <a:ext cx="600710" cy="6032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1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rgbClr val="92CFC7"/>
            </a:solidFill>
            <a:ln w="9525">
              <a:noFill/>
            </a:ln>
          </p:spPr>
          <p:txBody>
            <a:bodyPr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0"/>
                <a:cs typeface="字魂58号-创中黑" panose="00000500000000000000" charset="-122"/>
              </a:endParaRPr>
            </a:p>
          </p:txBody>
        </p:sp>
        <p:sp>
          <p:nvSpPr>
            <p:cNvPr id="51" name="图形">
              <a:extLst>
                <a:ext uri="{FF2B5EF4-FFF2-40B4-BE49-F238E27FC236}">
                  <a16:creationId xmlns:a16="http://schemas.microsoft.com/office/drawing/2014/main" id="{05C8FCCC-6BBF-405F-B134-814321B9B082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2861627" y="2918755"/>
              <a:ext cx="233045" cy="407670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sugi Maru" pitchFamily="2" charset="-120"/>
                <a:cs typeface="字魂58号-创中黑" panose="00000500000000000000" charset="-122"/>
              </a:endParaRPr>
            </a:p>
          </p:txBody>
        </p:sp>
        <p:sp>
          <p:nvSpPr>
            <p:cNvPr id="32" name="图形">
              <a:extLst>
                <a:ext uri="{FF2B5EF4-FFF2-40B4-BE49-F238E27FC236}">
                  <a16:creationId xmlns:a16="http://schemas.microsoft.com/office/drawing/2014/main" id="{69B5D88E-471C-4A6B-A2A8-49E4B40BB4EE}"/>
                </a:ext>
              </a:extLst>
            </p:cNvPr>
            <p:cNvSpPr txBox="1"/>
            <p:nvPr/>
          </p:nvSpPr>
          <p:spPr>
            <a:xfrm>
              <a:off x="1737677" y="3902804"/>
              <a:ext cx="2468245" cy="8464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indent="0" algn="just">
                <a:lnSpc>
                  <a:spcPct val="120000"/>
                </a:lnSpc>
                <a:defRPr sz="15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TC Light" panose="020B0200000000000000" pitchFamily="34" charset="-120"/>
                  <a:ea typeface="Noto Sans TC Light" panose="020B0200000000000000" pitchFamily="34" charset="-120"/>
                  <a:cs typeface="字魂58号-创中黑" panose="00000500000000000000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dirty="0">
                  <a:latin typeface="Noto Sans SC Medium" panose="020B0600000000000000" pitchFamily="34" charset="-128"/>
                  <a:ea typeface="Noto Sans SC Medium" panose="020B0600000000000000" pitchFamily="34" charset="-128"/>
                  <a:sym typeface="+mn-ea"/>
                </a:rPr>
                <a:t>目的提供使用者回顧或就醫、回診之用。</a:t>
              </a:r>
              <a:endParaRPr lang="zh-CN" altLang="en-US" dirty="0">
                <a:latin typeface="Noto Sans SC Medium" panose="020B0600000000000000" pitchFamily="34" charset="-128"/>
                <a:ea typeface="Noto Sans SC Medium" panose="020B0600000000000000" pitchFamily="34" charset="-128"/>
                <a:sym typeface="+mn-ea"/>
              </a:endParaRPr>
            </a:p>
          </p:txBody>
        </p:sp>
        <p:sp>
          <p:nvSpPr>
            <p:cNvPr id="33" name="图形">
              <a:extLst>
                <a:ext uri="{FF2B5EF4-FFF2-40B4-BE49-F238E27FC236}">
                  <a16:creationId xmlns:a16="http://schemas.microsoft.com/office/drawing/2014/main" id="{4C5669D6-1A42-4EF8-958B-A0660332EF76}"/>
                </a:ext>
              </a:extLst>
            </p:cNvPr>
            <p:cNvSpPr/>
            <p:nvPr/>
          </p:nvSpPr>
          <p:spPr>
            <a:xfrm>
              <a:off x="1621472" y="3502955"/>
              <a:ext cx="2576195" cy="3746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noAutofit/>
            </a:bodyPr>
            <a:lstStyle/>
            <a:p>
              <a:pPr algn="ctr" fontAlgn="auto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Malgun Gothic Semilight" panose="020B0502040204020203" pitchFamily="34" charset="-120"/>
                  <a:sym typeface="+mn-ea"/>
                </a:rPr>
                <a:t>傷口紀錄冊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Malgun Gothic Semilight" panose="020B0502040204020203" pitchFamily="34" charset="-120"/>
                <a:sym typeface="+mn-ea"/>
              </a:endParaRP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113DCDE-6C0F-4513-A6CB-70BE08CAEC9A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報告人：王暘嘉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2238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形">
            <a:extLst>
              <a:ext uri="{FF2B5EF4-FFF2-40B4-BE49-F238E27FC236}">
                <a16:creationId xmlns:a16="http://schemas.microsoft.com/office/drawing/2014/main" id="{AD629CB5-395E-425D-A10A-24C302D7A173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系統目標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A34BEFA-092C-496E-9DE1-842EC23BE584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0" name="图形">
            <a:extLst>
              <a:ext uri="{FF2B5EF4-FFF2-40B4-BE49-F238E27FC236}">
                <a16:creationId xmlns:a16="http://schemas.microsoft.com/office/drawing/2014/main" id="{6A0958F6-ED81-43E7-9906-59F38E848B26}"/>
              </a:ext>
            </a:extLst>
          </p:cNvPr>
          <p:cNvSpPr txBox="1"/>
          <p:nvPr/>
        </p:nvSpPr>
        <p:spPr>
          <a:xfrm>
            <a:off x="8476705" y="43484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系統核心</a:t>
            </a:r>
            <a:endParaRPr lang="en-US" altLang="zh-TW" sz="2200" b="1" dirty="0"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1D141BD-CD03-49D5-9456-1EF4D9EAB02C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7" name="图形">
            <a:extLst>
              <a:ext uri="{FF2B5EF4-FFF2-40B4-BE49-F238E27FC236}">
                <a16:creationId xmlns:a16="http://schemas.microsoft.com/office/drawing/2014/main" id="{4B9D8E87-89EA-4199-AC78-DBA9FA76B301}"/>
              </a:ext>
            </a:extLst>
          </p:cNvPr>
          <p:cNvSpPr txBox="1"/>
          <p:nvPr/>
        </p:nvSpPr>
        <p:spPr>
          <a:xfrm>
            <a:off x="10346145" y="43294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Kosugi Maru" pitchFamily="2" charset="-120"/>
                <a:ea typeface="Kosugi Maru" pitchFamily="2" charset="-120"/>
              </a:rPr>
              <a:t>系統功能</a:t>
            </a:r>
            <a:endParaRPr lang="en-US" altLang="zh-TW" dirty="0">
              <a:latin typeface="Kosugi Maru" pitchFamily="2" charset="-120"/>
              <a:ea typeface="Kosugi Maru" pitchFamily="2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2753D6F-B121-4794-BFB6-DE185CBF55F2}"/>
              </a:ext>
            </a:extLst>
          </p:cNvPr>
          <p:cNvGrpSpPr/>
          <p:nvPr/>
        </p:nvGrpSpPr>
        <p:grpSpPr>
          <a:xfrm>
            <a:off x="1102220" y="2693800"/>
            <a:ext cx="2733675" cy="2149476"/>
            <a:chOff x="1102220" y="2693800"/>
            <a:chExt cx="2733675" cy="2149476"/>
          </a:xfrm>
        </p:grpSpPr>
        <p:sp>
          <p:nvSpPr>
            <p:cNvPr id="20" name="图形">
              <a:extLst>
                <a:ext uri="{FF2B5EF4-FFF2-40B4-BE49-F238E27FC236}">
                  <a16:creationId xmlns:a16="http://schemas.microsoft.com/office/drawing/2014/main" id="{EB73E730-91D5-460A-833F-43DDB9EA4C8B}"/>
                </a:ext>
              </a:extLst>
            </p:cNvPr>
            <p:cNvSpPr/>
            <p:nvPr/>
          </p:nvSpPr>
          <p:spPr>
            <a:xfrm>
              <a:off x="1102220" y="3003680"/>
              <a:ext cx="2733675" cy="18395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</a:endParaRPr>
            </a:p>
          </p:txBody>
        </p:sp>
        <p:sp>
          <p:nvSpPr>
            <p:cNvPr id="48" name="图形">
              <a:extLst>
                <a:ext uri="{FF2B5EF4-FFF2-40B4-BE49-F238E27FC236}">
                  <a16:creationId xmlns:a16="http://schemas.microsoft.com/office/drawing/2014/main" id="{473BC918-63DB-47BD-92C5-9910F7E9E2BF}"/>
                </a:ext>
              </a:extLst>
            </p:cNvPr>
            <p:cNvSpPr/>
            <p:nvPr/>
          </p:nvSpPr>
          <p:spPr>
            <a:xfrm>
              <a:off x="2132825" y="2693800"/>
              <a:ext cx="672465" cy="675005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rgbClr val="92CFC7"/>
            </a:solidFill>
            <a:ln w="9525">
              <a:noFill/>
            </a:ln>
          </p:spPr>
          <p:txBody>
            <a:bodyPr/>
            <a:lstStyle/>
            <a:p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</a:endParaRPr>
            </a:p>
          </p:txBody>
        </p:sp>
        <p:sp>
          <p:nvSpPr>
            <p:cNvPr id="49" name="图形">
              <a:extLst>
                <a:ext uri="{FF2B5EF4-FFF2-40B4-BE49-F238E27FC236}">
                  <a16:creationId xmlns:a16="http://schemas.microsoft.com/office/drawing/2014/main" id="{3BF7D342-1E21-4C9B-AA24-DD1CD8BEE549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2280652" y="2849940"/>
              <a:ext cx="340235" cy="34030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</a:endParaRPr>
            </a:p>
          </p:txBody>
        </p:sp>
        <p:sp>
          <p:nvSpPr>
            <p:cNvPr id="37" name="图形">
              <a:extLst>
                <a:ext uri="{FF2B5EF4-FFF2-40B4-BE49-F238E27FC236}">
                  <a16:creationId xmlns:a16="http://schemas.microsoft.com/office/drawing/2014/main" id="{25B9057F-36C6-4805-AEE8-FC77B3FA6A4A}"/>
                </a:ext>
              </a:extLst>
            </p:cNvPr>
            <p:cNvSpPr/>
            <p:nvPr/>
          </p:nvSpPr>
          <p:spPr>
            <a:xfrm>
              <a:off x="1111745" y="3448815"/>
              <a:ext cx="2576195" cy="3746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noAutofit/>
            </a:bodyPr>
            <a:lstStyle/>
            <a:p>
              <a:pPr algn="ctr" fontAlgn="auto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Malgun Gothic Semilight" panose="020B0502040204020203" pitchFamily="34" charset="-120"/>
                  <a:sym typeface="+mn-ea"/>
                </a:rPr>
                <a:t>護理提醒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Malgun Gothic Semilight" panose="020B0502040204020203" pitchFamily="34" charset="-120"/>
                <a:sym typeface="+mn-ea"/>
              </a:endParaRPr>
            </a:p>
          </p:txBody>
        </p:sp>
        <p:sp>
          <p:nvSpPr>
            <p:cNvPr id="39" name="图形">
              <a:extLst>
                <a:ext uri="{FF2B5EF4-FFF2-40B4-BE49-F238E27FC236}">
                  <a16:creationId xmlns:a16="http://schemas.microsoft.com/office/drawing/2014/main" id="{DA207179-6B4E-44B8-9C32-82557077207E}"/>
                </a:ext>
              </a:extLst>
            </p:cNvPr>
            <p:cNvSpPr txBox="1"/>
            <p:nvPr/>
          </p:nvSpPr>
          <p:spPr>
            <a:xfrm>
              <a:off x="1234935" y="3822450"/>
              <a:ext cx="2468245" cy="8464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indent="0" algn="just">
                <a:lnSpc>
                  <a:spcPct val="120000"/>
                </a:lnSpc>
                <a:defRPr sz="15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TC Light" panose="020B0200000000000000" pitchFamily="34" charset="-120"/>
                  <a:ea typeface="Noto Sans TC Light" panose="020B0200000000000000" pitchFamily="34" charset="-120"/>
                  <a:cs typeface="字魂58号-创中黑" panose="00000500000000000000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dirty="0">
                  <a:latin typeface="Noto Sans SC Medium" panose="020B0600000000000000" pitchFamily="34" charset="-128"/>
                  <a:ea typeface="Noto Sans SC Medium" panose="020B0600000000000000" pitchFamily="34" charset="-128"/>
                  <a:sym typeface="+mn-ea"/>
                </a:rPr>
                <a:t>即時提醒用戶換藥時間，降低傷口感染率。</a:t>
              </a:r>
              <a:endParaRPr lang="zh-CN" altLang="en-US" dirty="0">
                <a:latin typeface="Noto Sans SC Medium" panose="020B0600000000000000" pitchFamily="34" charset="-128"/>
                <a:ea typeface="Noto Sans SC Medium" panose="020B0600000000000000" pitchFamily="34" charset="-128"/>
                <a:sym typeface="+mn-ea"/>
              </a:endParaRP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03DF8404-68F7-42A5-8270-B265158D3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06" y="1260592"/>
            <a:ext cx="2296528" cy="51033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20D137C-79A8-4D13-B47E-640B7F1827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90" y="1260592"/>
            <a:ext cx="2296528" cy="51033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9CCE1F2-A48D-4B2A-BE79-43509394C4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38" y="1260592"/>
            <a:ext cx="2296528" cy="51033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7A14DCCD-5806-48E9-9E12-A0E69EEA3981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報告人：王暘嘉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30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77F190A-5F7F-47E3-9C6C-6FD26935A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344" y="1256675"/>
            <a:ext cx="2305119" cy="51224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FBB878-35A9-44A9-9DDF-292AE61CAE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0643" y="1256675"/>
            <a:ext cx="2305118" cy="51224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4B83841-4199-4626-A7AB-9F6EF406E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8590" y="1260004"/>
            <a:ext cx="2305119" cy="51224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图形">
            <a:extLst>
              <a:ext uri="{FF2B5EF4-FFF2-40B4-BE49-F238E27FC236}">
                <a16:creationId xmlns:a16="http://schemas.microsoft.com/office/drawing/2014/main" id="{AD629CB5-395E-425D-A10A-24C302D7A173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系統目標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A34BEFA-092C-496E-9DE1-842EC23BE584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0" name="图形">
            <a:extLst>
              <a:ext uri="{FF2B5EF4-FFF2-40B4-BE49-F238E27FC236}">
                <a16:creationId xmlns:a16="http://schemas.microsoft.com/office/drawing/2014/main" id="{6A0958F6-ED81-43E7-9906-59F38E848B26}"/>
              </a:ext>
            </a:extLst>
          </p:cNvPr>
          <p:cNvSpPr txBox="1"/>
          <p:nvPr/>
        </p:nvSpPr>
        <p:spPr>
          <a:xfrm>
            <a:off x="8476705" y="43484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系統核心</a:t>
            </a:r>
            <a:endParaRPr lang="en-US" altLang="zh-TW" sz="2200" b="1" dirty="0"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1D141BD-CD03-49D5-9456-1EF4D9EAB02C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7" name="图形">
            <a:extLst>
              <a:ext uri="{FF2B5EF4-FFF2-40B4-BE49-F238E27FC236}">
                <a16:creationId xmlns:a16="http://schemas.microsoft.com/office/drawing/2014/main" id="{4B9D8E87-89EA-4199-AC78-DBA9FA76B301}"/>
              </a:ext>
            </a:extLst>
          </p:cNvPr>
          <p:cNvSpPr txBox="1"/>
          <p:nvPr/>
        </p:nvSpPr>
        <p:spPr>
          <a:xfrm>
            <a:off x="10346145" y="43294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Kosugi Maru" pitchFamily="2" charset="-120"/>
                <a:ea typeface="Kosugi Maru" pitchFamily="2" charset="-120"/>
              </a:rPr>
              <a:t>系統功能</a:t>
            </a:r>
            <a:endParaRPr lang="en-US" altLang="zh-TW" dirty="0">
              <a:latin typeface="Kosugi Maru" pitchFamily="2" charset="-120"/>
              <a:ea typeface="Kosugi Maru" pitchFamily="2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7855302-84E8-4FE5-B6A7-F587B50F43D5}"/>
              </a:ext>
            </a:extLst>
          </p:cNvPr>
          <p:cNvGrpSpPr/>
          <p:nvPr/>
        </p:nvGrpSpPr>
        <p:grpSpPr>
          <a:xfrm>
            <a:off x="1125957" y="2754088"/>
            <a:ext cx="2733675" cy="2077086"/>
            <a:chOff x="6573023" y="4204456"/>
            <a:chExt cx="2733675" cy="2077086"/>
          </a:xfrm>
        </p:grpSpPr>
        <p:sp>
          <p:nvSpPr>
            <p:cNvPr id="24" name="图形">
              <a:extLst>
                <a:ext uri="{FF2B5EF4-FFF2-40B4-BE49-F238E27FC236}">
                  <a16:creationId xmlns:a16="http://schemas.microsoft.com/office/drawing/2014/main" id="{39B5B28E-221F-42B7-B53E-53225DA02CC2}"/>
                </a:ext>
              </a:extLst>
            </p:cNvPr>
            <p:cNvSpPr/>
            <p:nvPr/>
          </p:nvSpPr>
          <p:spPr>
            <a:xfrm>
              <a:off x="6573023" y="4441946"/>
              <a:ext cx="2733675" cy="18395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</a:endParaRPr>
            </a:p>
          </p:txBody>
        </p:sp>
        <p:sp>
          <p:nvSpPr>
            <p:cNvPr id="44" name="图形">
              <a:extLst>
                <a:ext uri="{FF2B5EF4-FFF2-40B4-BE49-F238E27FC236}">
                  <a16:creationId xmlns:a16="http://schemas.microsoft.com/office/drawing/2014/main" id="{A407CB84-2D91-4325-83F1-5B9FF851BC37}"/>
                </a:ext>
              </a:extLst>
            </p:cNvPr>
            <p:cNvSpPr/>
            <p:nvPr/>
          </p:nvSpPr>
          <p:spPr>
            <a:xfrm>
              <a:off x="7608708" y="4204456"/>
              <a:ext cx="600710" cy="6032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1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rgbClr val="92CFC7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</a:endParaRPr>
            </a:p>
          </p:txBody>
        </p:sp>
        <p:sp>
          <p:nvSpPr>
            <p:cNvPr id="45" name="图形">
              <a:extLst>
                <a:ext uri="{FF2B5EF4-FFF2-40B4-BE49-F238E27FC236}">
                  <a16:creationId xmlns:a16="http://schemas.microsoft.com/office/drawing/2014/main" id="{91E70067-B5F8-4896-9451-A8D07BACD5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9513" y="4309231"/>
              <a:ext cx="402590" cy="408940"/>
            </a:xfrm>
            <a:custGeom>
              <a:avLst/>
              <a:gdLst>
                <a:gd name="T0" fmla="*/ 803 w 901"/>
                <a:gd name="T1" fmla="*/ 514 h 913"/>
                <a:gd name="T2" fmla="*/ 860 w 901"/>
                <a:gd name="T3" fmla="*/ 431 h 913"/>
                <a:gd name="T4" fmla="*/ 484 w 901"/>
                <a:gd name="T5" fmla="*/ 490 h 913"/>
                <a:gd name="T6" fmla="*/ 445 w 901"/>
                <a:gd name="T7" fmla="*/ 441 h 913"/>
                <a:gd name="T8" fmla="*/ 500 w 901"/>
                <a:gd name="T9" fmla="*/ 399 h 913"/>
                <a:gd name="T10" fmla="*/ 476 w 901"/>
                <a:gd name="T11" fmla="*/ 385 h 913"/>
                <a:gd name="T12" fmla="*/ 397 w 901"/>
                <a:gd name="T13" fmla="*/ 462 h 913"/>
                <a:gd name="T14" fmla="*/ 484 w 901"/>
                <a:gd name="T15" fmla="*/ 522 h 913"/>
                <a:gd name="T16" fmla="*/ 585 w 901"/>
                <a:gd name="T17" fmla="*/ 478 h 913"/>
                <a:gd name="T18" fmla="*/ 617 w 901"/>
                <a:gd name="T19" fmla="*/ 375 h 913"/>
                <a:gd name="T20" fmla="*/ 512 w 901"/>
                <a:gd name="T21" fmla="*/ 279 h 913"/>
                <a:gd name="T22" fmla="*/ 370 w 901"/>
                <a:gd name="T23" fmla="*/ 308 h 913"/>
                <a:gd name="T24" fmla="*/ 277 w 901"/>
                <a:gd name="T25" fmla="*/ 470 h 913"/>
                <a:gd name="T26" fmla="*/ 342 w 901"/>
                <a:gd name="T27" fmla="*/ 589 h 913"/>
                <a:gd name="T28" fmla="*/ 492 w 901"/>
                <a:gd name="T29" fmla="*/ 630 h 913"/>
                <a:gd name="T30" fmla="*/ 528 w 901"/>
                <a:gd name="T31" fmla="*/ 686 h 913"/>
                <a:gd name="T32" fmla="*/ 413 w 901"/>
                <a:gd name="T33" fmla="*/ 698 h 913"/>
                <a:gd name="T34" fmla="*/ 212 w 901"/>
                <a:gd name="T35" fmla="*/ 528 h 913"/>
                <a:gd name="T36" fmla="*/ 216 w 901"/>
                <a:gd name="T37" fmla="*/ 377 h 913"/>
                <a:gd name="T38" fmla="*/ 433 w 901"/>
                <a:gd name="T39" fmla="*/ 207 h 913"/>
                <a:gd name="T40" fmla="*/ 567 w 901"/>
                <a:gd name="T41" fmla="*/ 219 h 913"/>
                <a:gd name="T42" fmla="*/ 694 w 901"/>
                <a:gd name="T43" fmla="*/ 381 h 913"/>
                <a:gd name="T44" fmla="*/ 664 w 901"/>
                <a:gd name="T45" fmla="*/ 498 h 913"/>
                <a:gd name="T46" fmla="*/ 490 w 901"/>
                <a:gd name="T47" fmla="*/ 597 h 913"/>
                <a:gd name="T48" fmla="*/ 388 w 901"/>
                <a:gd name="T49" fmla="*/ 573 h 913"/>
                <a:gd name="T50" fmla="*/ 322 w 901"/>
                <a:gd name="T51" fmla="*/ 468 h 913"/>
                <a:gd name="T52" fmla="*/ 362 w 901"/>
                <a:gd name="T53" fmla="*/ 360 h 913"/>
                <a:gd name="T54" fmla="*/ 469 w 901"/>
                <a:gd name="T55" fmla="*/ 310 h 913"/>
                <a:gd name="T56" fmla="*/ 573 w 901"/>
                <a:gd name="T57" fmla="*/ 393 h 913"/>
                <a:gd name="T58" fmla="*/ 534 w 901"/>
                <a:gd name="T59" fmla="*/ 472 h 913"/>
                <a:gd name="T60" fmla="*/ 749 w 901"/>
                <a:gd name="T61" fmla="*/ 354 h 913"/>
                <a:gd name="T62" fmla="*/ 868 w 901"/>
                <a:gd name="T63" fmla="*/ 257 h 913"/>
                <a:gd name="T64" fmla="*/ 712 w 901"/>
                <a:gd name="T65" fmla="*/ 255 h 913"/>
                <a:gd name="T66" fmla="*/ 668 w 901"/>
                <a:gd name="T67" fmla="*/ 209 h 913"/>
                <a:gd name="T68" fmla="*/ 712 w 901"/>
                <a:gd name="T69" fmla="*/ 77 h 913"/>
                <a:gd name="T70" fmla="*/ 573 w 901"/>
                <a:gd name="T71" fmla="*/ 170 h 913"/>
                <a:gd name="T72" fmla="*/ 516 w 901"/>
                <a:gd name="T73" fmla="*/ 122 h 913"/>
                <a:gd name="T74" fmla="*/ 465 w 901"/>
                <a:gd name="T75" fmla="*/ 12 h 913"/>
                <a:gd name="T76" fmla="*/ 419 w 901"/>
                <a:gd name="T77" fmla="*/ 168 h 913"/>
                <a:gd name="T78" fmla="*/ 334 w 901"/>
                <a:gd name="T79" fmla="*/ 126 h 913"/>
                <a:gd name="T80" fmla="*/ 233 w 901"/>
                <a:gd name="T81" fmla="*/ 89 h 913"/>
                <a:gd name="T82" fmla="*/ 279 w 901"/>
                <a:gd name="T83" fmla="*/ 225 h 913"/>
                <a:gd name="T84" fmla="*/ 174 w 901"/>
                <a:gd name="T85" fmla="*/ 227 h 913"/>
                <a:gd name="T86" fmla="*/ 83 w 901"/>
                <a:gd name="T87" fmla="*/ 271 h 913"/>
                <a:gd name="T88" fmla="*/ 166 w 901"/>
                <a:gd name="T89" fmla="*/ 494 h 913"/>
                <a:gd name="T90" fmla="*/ 87 w 901"/>
                <a:gd name="T91" fmla="*/ 403 h 913"/>
                <a:gd name="T92" fmla="*/ 48 w 901"/>
                <a:gd name="T93" fmla="*/ 490 h 913"/>
                <a:gd name="T94" fmla="*/ 225 w 901"/>
                <a:gd name="T95" fmla="*/ 634 h 913"/>
                <a:gd name="T96" fmla="*/ 97 w 901"/>
                <a:gd name="T97" fmla="*/ 609 h 913"/>
                <a:gd name="T98" fmla="*/ 131 w 901"/>
                <a:gd name="T99" fmla="*/ 688 h 913"/>
                <a:gd name="T100" fmla="*/ 324 w 901"/>
                <a:gd name="T101" fmla="*/ 717 h 913"/>
                <a:gd name="T102" fmla="*/ 220 w 901"/>
                <a:gd name="T103" fmla="*/ 785 h 913"/>
                <a:gd name="T104" fmla="*/ 299 w 901"/>
                <a:gd name="T105" fmla="*/ 814 h 913"/>
                <a:gd name="T106" fmla="*/ 447 w 901"/>
                <a:gd name="T107" fmla="*/ 749 h 913"/>
                <a:gd name="T108" fmla="*/ 423 w 901"/>
                <a:gd name="T109" fmla="*/ 875 h 913"/>
                <a:gd name="T110" fmla="*/ 502 w 901"/>
                <a:gd name="T111" fmla="*/ 832 h 913"/>
                <a:gd name="T112" fmla="*/ 573 w 901"/>
                <a:gd name="T113" fmla="*/ 709 h 913"/>
                <a:gd name="T114" fmla="*/ 642 w 901"/>
                <a:gd name="T115" fmla="*/ 826 h 913"/>
                <a:gd name="T116" fmla="*/ 678 w 901"/>
                <a:gd name="T117" fmla="*/ 733 h 913"/>
                <a:gd name="T118" fmla="*/ 670 w 901"/>
                <a:gd name="T119" fmla="*/ 630 h 913"/>
                <a:gd name="T120" fmla="*/ 810 w 901"/>
                <a:gd name="T121" fmla="*/ 684 h 913"/>
                <a:gd name="T122" fmla="*/ 777 w 901"/>
                <a:gd name="T123" fmla="*/ 573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1" h="913">
                  <a:moveTo>
                    <a:pt x="735" y="419"/>
                  </a:moveTo>
                  <a:lnTo>
                    <a:pt x="735" y="419"/>
                  </a:lnTo>
                  <a:lnTo>
                    <a:pt x="737" y="441"/>
                  </a:lnTo>
                  <a:lnTo>
                    <a:pt x="737" y="464"/>
                  </a:lnTo>
                  <a:lnTo>
                    <a:pt x="735" y="488"/>
                  </a:lnTo>
                  <a:lnTo>
                    <a:pt x="733" y="510"/>
                  </a:lnTo>
                  <a:lnTo>
                    <a:pt x="733" y="510"/>
                  </a:lnTo>
                  <a:lnTo>
                    <a:pt x="751" y="514"/>
                  </a:lnTo>
                  <a:lnTo>
                    <a:pt x="765" y="516"/>
                  </a:lnTo>
                  <a:lnTo>
                    <a:pt x="779" y="518"/>
                  </a:lnTo>
                  <a:lnTo>
                    <a:pt x="791" y="516"/>
                  </a:lnTo>
                  <a:lnTo>
                    <a:pt x="803" y="514"/>
                  </a:lnTo>
                  <a:lnTo>
                    <a:pt x="814" y="512"/>
                  </a:lnTo>
                  <a:lnTo>
                    <a:pt x="830" y="504"/>
                  </a:lnTo>
                  <a:lnTo>
                    <a:pt x="846" y="496"/>
                  </a:lnTo>
                  <a:lnTo>
                    <a:pt x="862" y="490"/>
                  </a:lnTo>
                  <a:lnTo>
                    <a:pt x="870" y="488"/>
                  </a:lnTo>
                  <a:lnTo>
                    <a:pt x="878" y="486"/>
                  </a:lnTo>
                  <a:lnTo>
                    <a:pt x="889" y="488"/>
                  </a:lnTo>
                  <a:lnTo>
                    <a:pt x="901" y="490"/>
                  </a:lnTo>
                  <a:lnTo>
                    <a:pt x="901" y="490"/>
                  </a:lnTo>
                  <a:lnTo>
                    <a:pt x="889" y="468"/>
                  </a:lnTo>
                  <a:lnTo>
                    <a:pt x="876" y="447"/>
                  </a:lnTo>
                  <a:lnTo>
                    <a:pt x="860" y="431"/>
                  </a:lnTo>
                  <a:lnTo>
                    <a:pt x="850" y="423"/>
                  </a:lnTo>
                  <a:lnTo>
                    <a:pt x="842" y="419"/>
                  </a:lnTo>
                  <a:lnTo>
                    <a:pt x="832" y="413"/>
                  </a:lnTo>
                  <a:lnTo>
                    <a:pt x="820" y="411"/>
                  </a:lnTo>
                  <a:lnTo>
                    <a:pt x="808" y="409"/>
                  </a:lnTo>
                  <a:lnTo>
                    <a:pt x="795" y="407"/>
                  </a:lnTo>
                  <a:lnTo>
                    <a:pt x="781" y="409"/>
                  </a:lnTo>
                  <a:lnTo>
                    <a:pt x="767" y="411"/>
                  </a:lnTo>
                  <a:lnTo>
                    <a:pt x="751" y="415"/>
                  </a:lnTo>
                  <a:lnTo>
                    <a:pt x="735" y="419"/>
                  </a:lnTo>
                  <a:lnTo>
                    <a:pt x="735" y="419"/>
                  </a:lnTo>
                  <a:close/>
                  <a:moveTo>
                    <a:pt x="484" y="490"/>
                  </a:moveTo>
                  <a:lnTo>
                    <a:pt x="484" y="490"/>
                  </a:lnTo>
                  <a:lnTo>
                    <a:pt x="476" y="490"/>
                  </a:lnTo>
                  <a:lnTo>
                    <a:pt x="467" y="490"/>
                  </a:lnTo>
                  <a:lnTo>
                    <a:pt x="461" y="486"/>
                  </a:lnTo>
                  <a:lnTo>
                    <a:pt x="455" y="482"/>
                  </a:lnTo>
                  <a:lnTo>
                    <a:pt x="451" y="478"/>
                  </a:lnTo>
                  <a:lnTo>
                    <a:pt x="447" y="472"/>
                  </a:lnTo>
                  <a:lnTo>
                    <a:pt x="443" y="464"/>
                  </a:lnTo>
                  <a:lnTo>
                    <a:pt x="443" y="458"/>
                  </a:lnTo>
                  <a:lnTo>
                    <a:pt x="443" y="458"/>
                  </a:lnTo>
                  <a:lnTo>
                    <a:pt x="443" y="449"/>
                  </a:lnTo>
                  <a:lnTo>
                    <a:pt x="445" y="441"/>
                  </a:lnTo>
                  <a:lnTo>
                    <a:pt x="447" y="435"/>
                  </a:lnTo>
                  <a:lnTo>
                    <a:pt x="451" y="429"/>
                  </a:lnTo>
                  <a:lnTo>
                    <a:pt x="457" y="425"/>
                  </a:lnTo>
                  <a:lnTo>
                    <a:pt x="461" y="421"/>
                  </a:lnTo>
                  <a:lnTo>
                    <a:pt x="469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86" y="413"/>
                  </a:lnTo>
                  <a:lnTo>
                    <a:pt x="494" y="409"/>
                  </a:lnTo>
                  <a:lnTo>
                    <a:pt x="494" y="409"/>
                  </a:lnTo>
                  <a:lnTo>
                    <a:pt x="498" y="403"/>
                  </a:lnTo>
                  <a:lnTo>
                    <a:pt x="500" y="399"/>
                  </a:lnTo>
                  <a:lnTo>
                    <a:pt x="500" y="399"/>
                  </a:lnTo>
                  <a:lnTo>
                    <a:pt x="500" y="399"/>
                  </a:lnTo>
                  <a:lnTo>
                    <a:pt x="498" y="399"/>
                  </a:lnTo>
                  <a:lnTo>
                    <a:pt x="498" y="399"/>
                  </a:lnTo>
                  <a:lnTo>
                    <a:pt x="498" y="393"/>
                  </a:lnTo>
                  <a:lnTo>
                    <a:pt x="494" y="389"/>
                  </a:lnTo>
                  <a:lnTo>
                    <a:pt x="494" y="389"/>
                  </a:lnTo>
                  <a:lnTo>
                    <a:pt x="486" y="385"/>
                  </a:lnTo>
                  <a:lnTo>
                    <a:pt x="476" y="385"/>
                  </a:lnTo>
                  <a:lnTo>
                    <a:pt x="476" y="385"/>
                  </a:lnTo>
                  <a:lnTo>
                    <a:pt x="476" y="385"/>
                  </a:lnTo>
                  <a:lnTo>
                    <a:pt x="476" y="385"/>
                  </a:lnTo>
                  <a:lnTo>
                    <a:pt x="476" y="385"/>
                  </a:lnTo>
                  <a:lnTo>
                    <a:pt x="457" y="387"/>
                  </a:lnTo>
                  <a:lnTo>
                    <a:pt x="441" y="393"/>
                  </a:lnTo>
                  <a:lnTo>
                    <a:pt x="427" y="401"/>
                  </a:lnTo>
                  <a:lnTo>
                    <a:pt x="417" y="411"/>
                  </a:lnTo>
                  <a:lnTo>
                    <a:pt x="417" y="411"/>
                  </a:lnTo>
                  <a:lnTo>
                    <a:pt x="407" y="421"/>
                  </a:lnTo>
                  <a:lnTo>
                    <a:pt x="401" y="433"/>
                  </a:lnTo>
                  <a:lnTo>
                    <a:pt x="397" y="447"/>
                  </a:lnTo>
                  <a:lnTo>
                    <a:pt x="397" y="462"/>
                  </a:lnTo>
                  <a:lnTo>
                    <a:pt x="397" y="462"/>
                  </a:lnTo>
                  <a:lnTo>
                    <a:pt x="397" y="462"/>
                  </a:lnTo>
                  <a:lnTo>
                    <a:pt x="397" y="462"/>
                  </a:lnTo>
                  <a:lnTo>
                    <a:pt x="397" y="462"/>
                  </a:lnTo>
                  <a:lnTo>
                    <a:pt x="399" y="474"/>
                  </a:lnTo>
                  <a:lnTo>
                    <a:pt x="405" y="486"/>
                  </a:lnTo>
                  <a:lnTo>
                    <a:pt x="413" y="498"/>
                  </a:lnTo>
                  <a:lnTo>
                    <a:pt x="423" y="506"/>
                  </a:lnTo>
                  <a:lnTo>
                    <a:pt x="423" y="506"/>
                  </a:lnTo>
                  <a:lnTo>
                    <a:pt x="435" y="514"/>
                  </a:lnTo>
                  <a:lnTo>
                    <a:pt x="449" y="520"/>
                  </a:lnTo>
                  <a:lnTo>
                    <a:pt x="465" y="522"/>
                  </a:lnTo>
                  <a:lnTo>
                    <a:pt x="484" y="522"/>
                  </a:lnTo>
                  <a:lnTo>
                    <a:pt x="484" y="522"/>
                  </a:lnTo>
                  <a:lnTo>
                    <a:pt x="484" y="522"/>
                  </a:lnTo>
                  <a:lnTo>
                    <a:pt x="484" y="522"/>
                  </a:lnTo>
                  <a:lnTo>
                    <a:pt x="484" y="522"/>
                  </a:lnTo>
                  <a:lnTo>
                    <a:pt x="500" y="520"/>
                  </a:lnTo>
                  <a:lnTo>
                    <a:pt x="514" y="518"/>
                  </a:lnTo>
                  <a:lnTo>
                    <a:pt x="528" y="514"/>
                  </a:lnTo>
                  <a:lnTo>
                    <a:pt x="540" y="508"/>
                  </a:lnTo>
                  <a:lnTo>
                    <a:pt x="552" y="502"/>
                  </a:lnTo>
                  <a:lnTo>
                    <a:pt x="565" y="494"/>
                  </a:lnTo>
                  <a:lnTo>
                    <a:pt x="575" y="486"/>
                  </a:lnTo>
                  <a:lnTo>
                    <a:pt x="585" y="478"/>
                  </a:lnTo>
                  <a:lnTo>
                    <a:pt x="585" y="478"/>
                  </a:lnTo>
                  <a:lnTo>
                    <a:pt x="601" y="458"/>
                  </a:lnTo>
                  <a:lnTo>
                    <a:pt x="607" y="447"/>
                  </a:lnTo>
                  <a:lnTo>
                    <a:pt x="611" y="435"/>
                  </a:lnTo>
                  <a:lnTo>
                    <a:pt x="615" y="425"/>
                  </a:lnTo>
                  <a:lnTo>
                    <a:pt x="617" y="413"/>
                  </a:lnTo>
                  <a:lnTo>
                    <a:pt x="619" y="401"/>
                  </a:lnTo>
                  <a:lnTo>
                    <a:pt x="619" y="389"/>
                  </a:lnTo>
                  <a:lnTo>
                    <a:pt x="619" y="389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75"/>
                  </a:lnTo>
                  <a:lnTo>
                    <a:pt x="615" y="362"/>
                  </a:lnTo>
                  <a:lnTo>
                    <a:pt x="611" y="352"/>
                  </a:lnTo>
                  <a:lnTo>
                    <a:pt x="605" y="342"/>
                  </a:lnTo>
                  <a:lnTo>
                    <a:pt x="599" y="332"/>
                  </a:lnTo>
                  <a:lnTo>
                    <a:pt x="591" y="322"/>
                  </a:lnTo>
                  <a:lnTo>
                    <a:pt x="573" y="306"/>
                  </a:lnTo>
                  <a:lnTo>
                    <a:pt x="573" y="306"/>
                  </a:lnTo>
                  <a:lnTo>
                    <a:pt x="563" y="300"/>
                  </a:lnTo>
                  <a:lnTo>
                    <a:pt x="550" y="294"/>
                  </a:lnTo>
                  <a:lnTo>
                    <a:pt x="538" y="288"/>
                  </a:lnTo>
                  <a:lnTo>
                    <a:pt x="526" y="283"/>
                  </a:lnTo>
                  <a:lnTo>
                    <a:pt x="512" y="279"/>
                  </a:lnTo>
                  <a:lnTo>
                    <a:pt x="498" y="277"/>
                  </a:lnTo>
                  <a:lnTo>
                    <a:pt x="484" y="277"/>
                  </a:lnTo>
                  <a:lnTo>
                    <a:pt x="469" y="277"/>
                  </a:lnTo>
                  <a:lnTo>
                    <a:pt x="469" y="277"/>
                  </a:lnTo>
                  <a:lnTo>
                    <a:pt x="467" y="277"/>
                  </a:lnTo>
                  <a:lnTo>
                    <a:pt x="467" y="277"/>
                  </a:lnTo>
                  <a:lnTo>
                    <a:pt x="467" y="277"/>
                  </a:lnTo>
                  <a:lnTo>
                    <a:pt x="447" y="279"/>
                  </a:lnTo>
                  <a:lnTo>
                    <a:pt x="427" y="285"/>
                  </a:lnTo>
                  <a:lnTo>
                    <a:pt x="407" y="292"/>
                  </a:lnTo>
                  <a:lnTo>
                    <a:pt x="388" y="298"/>
                  </a:lnTo>
                  <a:lnTo>
                    <a:pt x="370" y="308"/>
                  </a:lnTo>
                  <a:lnTo>
                    <a:pt x="354" y="318"/>
                  </a:lnTo>
                  <a:lnTo>
                    <a:pt x="340" y="330"/>
                  </a:lnTo>
                  <a:lnTo>
                    <a:pt x="326" y="342"/>
                  </a:lnTo>
                  <a:lnTo>
                    <a:pt x="326" y="342"/>
                  </a:lnTo>
                  <a:lnTo>
                    <a:pt x="314" y="356"/>
                  </a:lnTo>
                  <a:lnTo>
                    <a:pt x="303" y="371"/>
                  </a:lnTo>
                  <a:lnTo>
                    <a:pt x="293" y="387"/>
                  </a:lnTo>
                  <a:lnTo>
                    <a:pt x="287" y="401"/>
                  </a:lnTo>
                  <a:lnTo>
                    <a:pt x="281" y="419"/>
                  </a:lnTo>
                  <a:lnTo>
                    <a:pt x="277" y="435"/>
                  </a:lnTo>
                  <a:lnTo>
                    <a:pt x="275" y="454"/>
                  </a:lnTo>
                  <a:lnTo>
                    <a:pt x="277" y="470"/>
                  </a:lnTo>
                  <a:lnTo>
                    <a:pt x="277" y="470"/>
                  </a:lnTo>
                  <a:lnTo>
                    <a:pt x="277" y="472"/>
                  </a:lnTo>
                  <a:lnTo>
                    <a:pt x="277" y="472"/>
                  </a:lnTo>
                  <a:lnTo>
                    <a:pt x="277" y="472"/>
                  </a:lnTo>
                  <a:lnTo>
                    <a:pt x="279" y="490"/>
                  </a:lnTo>
                  <a:lnTo>
                    <a:pt x="283" y="506"/>
                  </a:lnTo>
                  <a:lnTo>
                    <a:pt x="289" y="522"/>
                  </a:lnTo>
                  <a:lnTo>
                    <a:pt x="297" y="537"/>
                  </a:lnTo>
                  <a:lnTo>
                    <a:pt x="305" y="553"/>
                  </a:lnTo>
                  <a:lnTo>
                    <a:pt x="318" y="565"/>
                  </a:lnTo>
                  <a:lnTo>
                    <a:pt x="330" y="577"/>
                  </a:lnTo>
                  <a:lnTo>
                    <a:pt x="342" y="589"/>
                  </a:lnTo>
                  <a:lnTo>
                    <a:pt x="342" y="589"/>
                  </a:lnTo>
                  <a:lnTo>
                    <a:pt x="358" y="599"/>
                  </a:lnTo>
                  <a:lnTo>
                    <a:pt x="374" y="607"/>
                  </a:lnTo>
                  <a:lnTo>
                    <a:pt x="391" y="615"/>
                  </a:lnTo>
                  <a:lnTo>
                    <a:pt x="409" y="622"/>
                  </a:lnTo>
                  <a:lnTo>
                    <a:pt x="429" y="626"/>
                  </a:lnTo>
                  <a:lnTo>
                    <a:pt x="447" y="630"/>
                  </a:lnTo>
                  <a:lnTo>
                    <a:pt x="467" y="630"/>
                  </a:lnTo>
                  <a:lnTo>
                    <a:pt x="490" y="630"/>
                  </a:lnTo>
                  <a:lnTo>
                    <a:pt x="490" y="630"/>
                  </a:lnTo>
                  <a:lnTo>
                    <a:pt x="492" y="630"/>
                  </a:lnTo>
                  <a:lnTo>
                    <a:pt x="492" y="630"/>
                  </a:lnTo>
                  <a:lnTo>
                    <a:pt x="500" y="630"/>
                  </a:lnTo>
                  <a:lnTo>
                    <a:pt x="506" y="632"/>
                  </a:lnTo>
                  <a:lnTo>
                    <a:pt x="514" y="634"/>
                  </a:lnTo>
                  <a:lnTo>
                    <a:pt x="520" y="638"/>
                  </a:lnTo>
                  <a:lnTo>
                    <a:pt x="524" y="644"/>
                  </a:lnTo>
                  <a:lnTo>
                    <a:pt x="528" y="650"/>
                  </a:lnTo>
                  <a:lnTo>
                    <a:pt x="530" y="656"/>
                  </a:lnTo>
                  <a:lnTo>
                    <a:pt x="532" y="664"/>
                  </a:lnTo>
                  <a:lnTo>
                    <a:pt x="532" y="664"/>
                  </a:lnTo>
                  <a:lnTo>
                    <a:pt x="532" y="672"/>
                  </a:lnTo>
                  <a:lnTo>
                    <a:pt x="530" y="678"/>
                  </a:lnTo>
                  <a:lnTo>
                    <a:pt x="528" y="686"/>
                  </a:lnTo>
                  <a:lnTo>
                    <a:pt x="522" y="690"/>
                  </a:lnTo>
                  <a:lnTo>
                    <a:pt x="518" y="696"/>
                  </a:lnTo>
                  <a:lnTo>
                    <a:pt x="512" y="700"/>
                  </a:lnTo>
                  <a:lnTo>
                    <a:pt x="506" y="702"/>
                  </a:lnTo>
                  <a:lnTo>
                    <a:pt x="498" y="705"/>
                  </a:lnTo>
                  <a:lnTo>
                    <a:pt x="494" y="705"/>
                  </a:lnTo>
                  <a:lnTo>
                    <a:pt x="494" y="705"/>
                  </a:lnTo>
                  <a:lnTo>
                    <a:pt x="494" y="705"/>
                  </a:lnTo>
                  <a:lnTo>
                    <a:pt x="494" y="705"/>
                  </a:lnTo>
                  <a:lnTo>
                    <a:pt x="467" y="705"/>
                  </a:lnTo>
                  <a:lnTo>
                    <a:pt x="439" y="702"/>
                  </a:lnTo>
                  <a:lnTo>
                    <a:pt x="413" y="698"/>
                  </a:lnTo>
                  <a:lnTo>
                    <a:pt x="388" y="692"/>
                  </a:lnTo>
                  <a:lnTo>
                    <a:pt x="364" y="684"/>
                  </a:lnTo>
                  <a:lnTo>
                    <a:pt x="340" y="674"/>
                  </a:lnTo>
                  <a:lnTo>
                    <a:pt x="318" y="662"/>
                  </a:lnTo>
                  <a:lnTo>
                    <a:pt x="297" y="648"/>
                  </a:lnTo>
                  <a:lnTo>
                    <a:pt x="297" y="648"/>
                  </a:lnTo>
                  <a:lnTo>
                    <a:pt x="279" y="632"/>
                  </a:lnTo>
                  <a:lnTo>
                    <a:pt x="261" y="613"/>
                  </a:lnTo>
                  <a:lnTo>
                    <a:pt x="245" y="595"/>
                  </a:lnTo>
                  <a:lnTo>
                    <a:pt x="233" y="573"/>
                  </a:lnTo>
                  <a:lnTo>
                    <a:pt x="220" y="553"/>
                  </a:lnTo>
                  <a:lnTo>
                    <a:pt x="212" y="528"/>
                  </a:lnTo>
                  <a:lnTo>
                    <a:pt x="206" y="504"/>
                  </a:lnTo>
                  <a:lnTo>
                    <a:pt x="202" y="478"/>
                  </a:lnTo>
                  <a:lnTo>
                    <a:pt x="202" y="478"/>
                  </a:lnTo>
                  <a:lnTo>
                    <a:pt x="202" y="478"/>
                  </a:lnTo>
                  <a:lnTo>
                    <a:pt x="202" y="476"/>
                  </a:lnTo>
                  <a:lnTo>
                    <a:pt x="202" y="476"/>
                  </a:lnTo>
                  <a:lnTo>
                    <a:pt x="202" y="476"/>
                  </a:lnTo>
                  <a:lnTo>
                    <a:pt x="202" y="476"/>
                  </a:lnTo>
                  <a:lnTo>
                    <a:pt x="202" y="449"/>
                  </a:lnTo>
                  <a:lnTo>
                    <a:pt x="204" y="425"/>
                  </a:lnTo>
                  <a:lnTo>
                    <a:pt x="208" y="401"/>
                  </a:lnTo>
                  <a:lnTo>
                    <a:pt x="216" y="377"/>
                  </a:lnTo>
                  <a:lnTo>
                    <a:pt x="227" y="352"/>
                  </a:lnTo>
                  <a:lnTo>
                    <a:pt x="241" y="332"/>
                  </a:lnTo>
                  <a:lnTo>
                    <a:pt x="255" y="310"/>
                  </a:lnTo>
                  <a:lnTo>
                    <a:pt x="271" y="292"/>
                  </a:lnTo>
                  <a:lnTo>
                    <a:pt x="271" y="292"/>
                  </a:lnTo>
                  <a:lnTo>
                    <a:pt x="291" y="273"/>
                  </a:lnTo>
                  <a:lnTo>
                    <a:pt x="312" y="257"/>
                  </a:lnTo>
                  <a:lnTo>
                    <a:pt x="332" y="243"/>
                  </a:lnTo>
                  <a:lnTo>
                    <a:pt x="356" y="231"/>
                  </a:lnTo>
                  <a:lnTo>
                    <a:pt x="380" y="221"/>
                  </a:lnTo>
                  <a:lnTo>
                    <a:pt x="407" y="213"/>
                  </a:lnTo>
                  <a:lnTo>
                    <a:pt x="433" y="207"/>
                  </a:lnTo>
                  <a:lnTo>
                    <a:pt x="461" y="203"/>
                  </a:lnTo>
                  <a:lnTo>
                    <a:pt x="461" y="203"/>
                  </a:lnTo>
                  <a:lnTo>
                    <a:pt x="461" y="203"/>
                  </a:lnTo>
                  <a:lnTo>
                    <a:pt x="463" y="203"/>
                  </a:lnTo>
                  <a:lnTo>
                    <a:pt x="463" y="203"/>
                  </a:lnTo>
                  <a:lnTo>
                    <a:pt x="463" y="203"/>
                  </a:lnTo>
                  <a:lnTo>
                    <a:pt x="463" y="203"/>
                  </a:lnTo>
                  <a:lnTo>
                    <a:pt x="486" y="203"/>
                  </a:lnTo>
                  <a:lnTo>
                    <a:pt x="506" y="205"/>
                  </a:lnTo>
                  <a:lnTo>
                    <a:pt x="528" y="207"/>
                  </a:lnTo>
                  <a:lnTo>
                    <a:pt x="548" y="213"/>
                  </a:lnTo>
                  <a:lnTo>
                    <a:pt x="567" y="219"/>
                  </a:lnTo>
                  <a:lnTo>
                    <a:pt x="585" y="227"/>
                  </a:lnTo>
                  <a:lnTo>
                    <a:pt x="601" y="237"/>
                  </a:lnTo>
                  <a:lnTo>
                    <a:pt x="617" y="247"/>
                  </a:lnTo>
                  <a:lnTo>
                    <a:pt x="617" y="247"/>
                  </a:lnTo>
                  <a:lnTo>
                    <a:pt x="633" y="259"/>
                  </a:lnTo>
                  <a:lnTo>
                    <a:pt x="648" y="273"/>
                  </a:lnTo>
                  <a:lnTo>
                    <a:pt x="660" y="290"/>
                  </a:lnTo>
                  <a:lnTo>
                    <a:pt x="670" y="306"/>
                  </a:lnTo>
                  <a:lnTo>
                    <a:pt x="678" y="324"/>
                  </a:lnTo>
                  <a:lnTo>
                    <a:pt x="686" y="342"/>
                  </a:lnTo>
                  <a:lnTo>
                    <a:pt x="690" y="360"/>
                  </a:lnTo>
                  <a:lnTo>
                    <a:pt x="694" y="381"/>
                  </a:lnTo>
                  <a:lnTo>
                    <a:pt x="694" y="381"/>
                  </a:lnTo>
                  <a:lnTo>
                    <a:pt x="694" y="381"/>
                  </a:lnTo>
                  <a:lnTo>
                    <a:pt x="694" y="383"/>
                  </a:lnTo>
                  <a:lnTo>
                    <a:pt x="694" y="383"/>
                  </a:lnTo>
                  <a:lnTo>
                    <a:pt x="694" y="383"/>
                  </a:lnTo>
                  <a:lnTo>
                    <a:pt x="694" y="383"/>
                  </a:lnTo>
                  <a:lnTo>
                    <a:pt x="694" y="403"/>
                  </a:lnTo>
                  <a:lnTo>
                    <a:pt x="692" y="423"/>
                  </a:lnTo>
                  <a:lnTo>
                    <a:pt x="688" y="443"/>
                  </a:lnTo>
                  <a:lnTo>
                    <a:pt x="682" y="462"/>
                  </a:lnTo>
                  <a:lnTo>
                    <a:pt x="674" y="480"/>
                  </a:lnTo>
                  <a:lnTo>
                    <a:pt x="664" y="498"/>
                  </a:lnTo>
                  <a:lnTo>
                    <a:pt x="652" y="514"/>
                  </a:lnTo>
                  <a:lnTo>
                    <a:pt x="637" y="528"/>
                  </a:lnTo>
                  <a:lnTo>
                    <a:pt x="637" y="528"/>
                  </a:lnTo>
                  <a:lnTo>
                    <a:pt x="623" y="543"/>
                  </a:lnTo>
                  <a:lnTo>
                    <a:pt x="607" y="555"/>
                  </a:lnTo>
                  <a:lnTo>
                    <a:pt x="591" y="565"/>
                  </a:lnTo>
                  <a:lnTo>
                    <a:pt x="573" y="575"/>
                  </a:lnTo>
                  <a:lnTo>
                    <a:pt x="552" y="583"/>
                  </a:lnTo>
                  <a:lnTo>
                    <a:pt x="532" y="589"/>
                  </a:lnTo>
                  <a:lnTo>
                    <a:pt x="512" y="595"/>
                  </a:lnTo>
                  <a:lnTo>
                    <a:pt x="490" y="597"/>
                  </a:lnTo>
                  <a:lnTo>
                    <a:pt x="490" y="597"/>
                  </a:lnTo>
                  <a:lnTo>
                    <a:pt x="490" y="597"/>
                  </a:lnTo>
                  <a:lnTo>
                    <a:pt x="488" y="597"/>
                  </a:lnTo>
                  <a:lnTo>
                    <a:pt x="488" y="597"/>
                  </a:lnTo>
                  <a:lnTo>
                    <a:pt x="488" y="597"/>
                  </a:lnTo>
                  <a:lnTo>
                    <a:pt x="488" y="597"/>
                  </a:lnTo>
                  <a:lnTo>
                    <a:pt x="474" y="597"/>
                  </a:lnTo>
                  <a:lnTo>
                    <a:pt x="457" y="597"/>
                  </a:lnTo>
                  <a:lnTo>
                    <a:pt x="443" y="595"/>
                  </a:lnTo>
                  <a:lnTo>
                    <a:pt x="429" y="591"/>
                  </a:lnTo>
                  <a:lnTo>
                    <a:pt x="415" y="587"/>
                  </a:lnTo>
                  <a:lnTo>
                    <a:pt x="401" y="581"/>
                  </a:lnTo>
                  <a:lnTo>
                    <a:pt x="388" y="573"/>
                  </a:lnTo>
                  <a:lnTo>
                    <a:pt x="378" y="565"/>
                  </a:lnTo>
                  <a:lnTo>
                    <a:pt x="378" y="565"/>
                  </a:lnTo>
                  <a:lnTo>
                    <a:pt x="366" y="557"/>
                  </a:lnTo>
                  <a:lnTo>
                    <a:pt x="356" y="547"/>
                  </a:lnTo>
                  <a:lnTo>
                    <a:pt x="348" y="534"/>
                  </a:lnTo>
                  <a:lnTo>
                    <a:pt x="340" y="522"/>
                  </a:lnTo>
                  <a:lnTo>
                    <a:pt x="334" y="510"/>
                  </a:lnTo>
                  <a:lnTo>
                    <a:pt x="328" y="496"/>
                  </a:lnTo>
                  <a:lnTo>
                    <a:pt x="324" y="482"/>
                  </a:lnTo>
                  <a:lnTo>
                    <a:pt x="322" y="468"/>
                  </a:lnTo>
                  <a:lnTo>
                    <a:pt x="322" y="468"/>
                  </a:lnTo>
                  <a:lnTo>
                    <a:pt x="322" y="468"/>
                  </a:lnTo>
                  <a:lnTo>
                    <a:pt x="322" y="466"/>
                  </a:lnTo>
                  <a:lnTo>
                    <a:pt x="322" y="466"/>
                  </a:lnTo>
                  <a:lnTo>
                    <a:pt x="322" y="466"/>
                  </a:lnTo>
                  <a:lnTo>
                    <a:pt x="322" y="466"/>
                  </a:lnTo>
                  <a:lnTo>
                    <a:pt x="322" y="451"/>
                  </a:lnTo>
                  <a:lnTo>
                    <a:pt x="324" y="437"/>
                  </a:lnTo>
                  <a:lnTo>
                    <a:pt x="326" y="421"/>
                  </a:lnTo>
                  <a:lnTo>
                    <a:pt x="332" y="409"/>
                  </a:lnTo>
                  <a:lnTo>
                    <a:pt x="336" y="395"/>
                  </a:lnTo>
                  <a:lnTo>
                    <a:pt x="344" y="383"/>
                  </a:lnTo>
                  <a:lnTo>
                    <a:pt x="352" y="371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72" y="350"/>
                  </a:lnTo>
                  <a:lnTo>
                    <a:pt x="384" y="340"/>
                  </a:lnTo>
                  <a:lnTo>
                    <a:pt x="397" y="332"/>
                  </a:lnTo>
                  <a:lnTo>
                    <a:pt x="409" y="326"/>
                  </a:lnTo>
                  <a:lnTo>
                    <a:pt x="423" y="320"/>
                  </a:lnTo>
                  <a:lnTo>
                    <a:pt x="439" y="316"/>
                  </a:lnTo>
                  <a:lnTo>
                    <a:pt x="453" y="312"/>
                  </a:lnTo>
                  <a:lnTo>
                    <a:pt x="469" y="310"/>
                  </a:lnTo>
                  <a:lnTo>
                    <a:pt x="469" y="310"/>
                  </a:lnTo>
                  <a:lnTo>
                    <a:pt x="469" y="310"/>
                  </a:lnTo>
                  <a:lnTo>
                    <a:pt x="469" y="310"/>
                  </a:lnTo>
                  <a:lnTo>
                    <a:pt x="469" y="310"/>
                  </a:lnTo>
                  <a:lnTo>
                    <a:pt x="469" y="310"/>
                  </a:lnTo>
                  <a:lnTo>
                    <a:pt x="469" y="310"/>
                  </a:lnTo>
                  <a:lnTo>
                    <a:pt x="490" y="310"/>
                  </a:lnTo>
                  <a:lnTo>
                    <a:pt x="506" y="314"/>
                  </a:lnTo>
                  <a:lnTo>
                    <a:pt x="524" y="320"/>
                  </a:lnTo>
                  <a:lnTo>
                    <a:pt x="538" y="330"/>
                  </a:lnTo>
                  <a:lnTo>
                    <a:pt x="538" y="330"/>
                  </a:lnTo>
                  <a:lnTo>
                    <a:pt x="552" y="342"/>
                  </a:lnTo>
                  <a:lnTo>
                    <a:pt x="563" y="356"/>
                  </a:lnTo>
                  <a:lnTo>
                    <a:pt x="569" y="373"/>
                  </a:lnTo>
                  <a:lnTo>
                    <a:pt x="573" y="393"/>
                  </a:lnTo>
                  <a:lnTo>
                    <a:pt x="573" y="393"/>
                  </a:lnTo>
                  <a:lnTo>
                    <a:pt x="573" y="393"/>
                  </a:lnTo>
                  <a:lnTo>
                    <a:pt x="573" y="393"/>
                  </a:lnTo>
                  <a:lnTo>
                    <a:pt x="573" y="393"/>
                  </a:lnTo>
                  <a:lnTo>
                    <a:pt x="573" y="393"/>
                  </a:lnTo>
                  <a:lnTo>
                    <a:pt x="573" y="393"/>
                  </a:lnTo>
                  <a:lnTo>
                    <a:pt x="573" y="411"/>
                  </a:lnTo>
                  <a:lnTo>
                    <a:pt x="567" y="429"/>
                  </a:lnTo>
                  <a:lnTo>
                    <a:pt x="559" y="445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34" y="472"/>
                  </a:lnTo>
                  <a:lnTo>
                    <a:pt x="518" y="482"/>
                  </a:lnTo>
                  <a:lnTo>
                    <a:pt x="502" y="488"/>
                  </a:lnTo>
                  <a:lnTo>
                    <a:pt x="484" y="490"/>
                  </a:lnTo>
                  <a:lnTo>
                    <a:pt x="484" y="490"/>
                  </a:lnTo>
                  <a:close/>
                  <a:moveTo>
                    <a:pt x="688" y="279"/>
                  </a:moveTo>
                  <a:lnTo>
                    <a:pt x="688" y="279"/>
                  </a:lnTo>
                  <a:lnTo>
                    <a:pt x="700" y="298"/>
                  </a:lnTo>
                  <a:lnTo>
                    <a:pt x="712" y="318"/>
                  </a:lnTo>
                  <a:lnTo>
                    <a:pt x="723" y="338"/>
                  </a:lnTo>
                  <a:lnTo>
                    <a:pt x="731" y="358"/>
                  </a:lnTo>
                  <a:lnTo>
                    <a:pt x="731" y="358"/>
                  </a:lnTo>
                  <a:lnTo>
                    <a:pt x="749" y="354"/>
                  </a:lnTo>
                  <a:lnTo>
                    <a:pt x="765" y="348"/>
                  </a:lnTo>
                  <a:lnTo>
                    <a:pt x="777" y="342"/>
                  </a:lnTo>
                  <a:lnTo>
                    <a:pt x="787" y="334"/>
                  </a:lnTo>
                  <a:lnTo>
                    <a:pt x="795" y="328"/>
                  </a:lnTo>
                  <a:lnTo>
                    <a:pt x="803" y="320"/>
                  </a:lnTo>
                  <a:lnTo>
                    <a:pt x="814" y="304"/>
                  </a:lnTo>
                  <a:lnTo>
                    <a:pt x="824" y="290"/>
                  </a:lnTo>
                  <a:lnTo>
                    <a:pt x="834" y="277"/>
                  </a:lnTo>
                  <a:lnTo>
                    <a:pt x="840" y="271"/>
                  </a:lnTo>
                  <a:lnTo>
                    <a:pt x="846" y="265"/>
                  </a:lnTo>
                  <a:lnTo>
                    <a:pt x="856" y="261"/>
                  </a:lnTo>
                  <a:lnTo>
                    <a:pt x="868" y="257"/>
                  </a:lnTo>
                  <a:lnTo>
                    <a:pt x="868" y="257"/>
                  </a:lnTo>
                  <a:lnTo>
                    <a:pt x="846" y="243"/>
                  </a:lnTo>
                  <a:lnTo>
                    <a:pt x="824" y="233"/>
                  </a:lnTo>
                  <a:lnTo>
                    <a:pt x="801" y="227"/>
                  </a:lnTo>
                  <a:lnTo>
                    <a:pt x="791" y="225"/>
                  </a:lnTo>
                  <a:lnTo>
                    <a:pt x="781" y="225"/>
                  </a:lnTo>
                  <a:lnTo>
                    <a:pt x="769" y="227"/>
                  </a:lnTo>
                  <a:lnTo>
                    <a:pt x="757" y="229"/>
                  </a:lnTo>
                  <a:lnTo>
                    <a:pt x="747" y="233"/>
                  </a:lnTo>
                  <a:lnTo>
                    <a:pt x="735" y="239"/>
                  </a:lnTo>
                  <a:lnTo>
                    <a:pt x="723" y="247"/>
                  </a:lnTo>
                  <a:lnTo>
                    <a:pt x="712" y="255"/>
                  </a:lnTo>
                  <a:lnTo>
                    <a:pt x="700" y="267"/>
                  </a:lnTo>
                  <a:lnTo>
                    <a:pt x="688" y="279"/>
                  </a:lnTo>
                  <a:lnTo>
                    <a:pt x="688" y="279"/>
                  </a:lnTo>
                  <a:close/>
                  <a:moveTo>
                    <a:pt x="569" y="188"/>
                  </a:moveTo>
                  <a:lnTo>
                    <a:pt x="569" y="188"/>
                  </a:lnTo>
                  <a:lnTo>
                    <a:pt x="589" y="196"/>
                  </a:lnTo>
                  <a:lnTo>
                    <a:pt x="607" y="209"/>
                  </a:lnTo>
                  <a:lnTo>
                    <a:pt x="627" y="221"/>
                  </a:lnTo>
                  <a:lnTo>
                    <a:pt x="646" y="235"/>
                  </a:lnTo>
                  <a:lnTo>
                    <a:pt x="646" y="235"/>
                  </a:lnTo>
                  <a:lnTo>
                    <a:pt x="658" y="221"/>
                  </a:lnTo>
                  <a:lnTo>
                    <a:pt x="668" y="209"/>
                  </a:lnTo>
                  <a:lnTo>
                    <a:pt x="676" y="196"/>
                  </a:lnTo>
                  <a:lnTo>
                    <a:pt x="682" y="186"/>
                  </a:lnTo>
                  <a:lnTo>
                    <a:pt x="686" y="174"/>
                  </a:lnTo>
                  <a:lnTo>
                    <a:pt x="688" y="164"/>
                  </a:lnTo>
                  <a:lnTo>
                    <a:pt x="690" y="146"/>
                  </a:lnTo>
                  <a:lnTo>
                    <a:pt x="690" y="130"/>
                  </a:lnTo>
                  <a:lnTo>
                    <a:pt x="692" y="111"/>
                  </a:lnTo>
                  <a:lnTo>
                    <a:pt x="694" y="103"/>
                  </a:lnTo>
                  <a:lnTo>
                    <a:pt x="698" y="95"/>
                  </a:lnTo>
                  <a:lnTo>
                    <a:pt x="704" y="87"/>
                  </a:lnTo>
                  <a:lnTo>
                    <a:pt x="712" y="77"/>
                  </a:lnTo>
                  <a:lnTo>
                    <a:pt x="712" y="77"/>
                  </a:lnTo>
                  <a:lnTo>
                    <a:pt x="686" y="77"/>
                  </a:lnTo>
                  <a:lnTo>
                    <a:pt x="664" y="79"/>
                  </a:lnTo>
                  <a:lnTo>
                    <a:pt x="642" y="85"/>
                  </a:lnTo>
                  <a:lnTo>
                    <a:pt x="631" y="89"/>
                  </a:lnTo>
                  <a:lnTo>
                    <a:pt x="621" y="93"/>
                  </a:lnTo>
                  <a:lnTo>
                    <a:pt x="611" y="101"/>
                  </a:lnTo>
                  <a:lnTo>
                    <a:pt x="603" y="107"/>
                  </a:lnTo>
                  <a:lnTo>
                    <a:pt x="595" y="117"/>
                  </a:lnTo>
                  <a:lnTo>
                    <a:pt x="589" y="128"/>
                  </a:lnTo>
                  <a:lnTo>
                    <a:pt x="583" y="140"/>
                  </a:lnTo>
                  <a:lnTo>
                    <a:pt x="577" y="154"/>
                  </a:lnTo>
                  <a:lnTo>
                    <a:pt x="573" y="170"/>
                  </a:lnTo>
                  <a:lnTo>
                    <a:pt x="569" y="188"/>
                  </a:lnTo>
                  <a:lnTo>
                    <a:pt x="569" y="188"/>
                  </a:lnTo>
                  <a:close/>
                  <a:moveTo>
                    <a:pt x="419" y="168"/>
                  </a:moveTo>
                  <a:lnTo>
                    <a:pt x="419" y="168"/>
                  </a:lnTo>
                  <a:lnTo>
                    <a:pt x="441" y="166"/>
                  </a:lnTo>
                  <a:lnTo>
                    <a:pt x="463" y="166"/>
                  </a:lnTo>
                  <a:lnTo>
                    <a:pt x="486" y="166"/>
                  </a:lnTo>
                  <a:lnTo>
                    <a:pt x="508" y="170"/>
                  </a:lnTo>
                  <a:lnTo>
                    <a:pt x="508" y="170"/>
                  </a:lnTo>
                  <a:lnTo>
                    <a:pt x="512" y="152"/>
                  </a:lnTo>
                  <a:lnTo>
                    <a:pt x="516" y="136"/>
                  </a:lnTo>
                  <a:lnTo>
                    <a:pt x="516" y="122"/>
                  </a:lnTo>
                  <a:lnTo>
                    <a:pt x="516" y="109"/>
                  </a:lnTo>
                  <a:lnTo>
                    <a:pt x="514" y="97"/>
                  </a:lnTo>
                  <a:lnTo>
                    <a:pt x="510" y="87"/>
                  </a:lnTo>
                  <a:lnTo>
                    <a:pt x="502" y="71"/>
                  </a:lnTo>
                  <a:lnTo>
                    <a:pt x="494" y="55"/>
                  </a:lnTo>
                  <a:lnTo>
                    <a:pt x="488" y="41"/>
                  </a:lnTo>
                  <a:lnTo>
                    <a:pt x="486" y="30"/>
                  </a:lnTo>
                  <a:lnTo>
                    <a:pt x="486" y="22"/>
                  </a:lnTo>
                  <a:lnTo>
                    <a:pt x="486" y="12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465" y="12"/>
                  </a:lnTo>
                  <a:lnTo>
                    <a:pt x="445" y="26"/>
                  </a:lnTo>
                  <a:lnTo>
                    <a:pt x="429" y="41"/>
                  </a:lnTo>
                  <a:lnTo>
                    <a:pt x="423" y="51"/>
                  </a:lnTo>
                  <a:lnTo>
                    <a:pt x="417" y="61"/>
                  </a:lnTo>
                  <a:lnTo>
                    <a:pt x="413" y="71"/>
                  </a:lnTo>
                  <a:lnTo>
                    <a:pt x="409" y="81"/>
                  </a:lnTo>
                  <a:lnTo>
                    <a:pt x="407" y="93"/>
                  </a:lnTo>
                  <a:lnTo>
                    <a:pt x="407" y="105"/>
                  </a:lnTo>
                  <a:lnTo>
                    <a:pt x="407" y="120"/>
                  </a:lnTo>
                  <a:lnTo>
                    <a:pt x="409" y="134"/>
                  </a:lnTo>
                  <a:lnTo>
                    <a:pt x="413" y="150"/>
                  </a:lnTo>
                  <a:lnTo>
                    <a:pt x="419" y="168"/>
                  </a:lnTo>
                  <a:lnTo>
                    <a:pt x="419" y="168"/>
                  </a:lnTo>
                  <a:close/>
                  <a:moveTo>
                    <a:pt x="279" y="225"/>
                  </a:moveTo>
                  <a:lnTo>
                    <a:pt x="279" y="225"/>
                  </a:lnTo>
                  <a:lnTo>
                    <a:pt x="297" y="213"/>
                  </a:lnTo>
                  <a:lnTo>
                    <a:pt x="316" y="200"/>
                  </a:lnTo>
                  <a:lnTo>
                    <a:pt x="336" y="19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2" y="164"/>
                  </a:lnTo>
                  <a:lnTo>
                    <a:pt x="346" y="148"/>
                  </a:lnTo>
                  <a:lnTo>
                    <a:pt x="340" y="136"/>
                  </a:lnTo>
                  <a:lnTo>
                    <a:pt x="334" y="126"/>
                  </a:lnTo>
                  <a:lnTo>
                    <a:pt x="326" y="117"/>
                  </a:lnTo>
                  <a:lnTo>
                    <a:pt x="318" y="109"/>
                  </a:lnTo>
                  <a:lnTo>
                    <a:pt x="303" y="99"/>
                  </a:lnTo>
                  <a:lnTo>
                    <a:pt x="289" y="89"/>
                  </a:lnTo>
                  <a:lnTo>
                    <a:pt x="275" y="79"/>
                  </a:lnTo>
                  <a:lnTo>
                    <a:pt x="269" y="73"/>
                  </a:lnTo>
                  <a:lnTo>
                    <a:pt x="263" y="65"/>
                  </a:lnTo>
                  <a:lnTo>
                    <a:pt x="259" y="57"/>
                  </a:lnTo>
                  <a:lnTo>
                    <a:pt x="255" y="45"/>
                  </a:lnTo>
                  <a:lnTo>
                    <a:pt x="255" y="45"/>
                  </a:lnTo>
                  <a:lnTo>
                    <a:pt x="243" y="67"/>
                  </a:lnTo>
                  <a:lnTo>
                    <a:pt x="233" y="89"/>
                  </a:lnTo>
                  <a:lnTo>
                    <a:pt x="225" y="109"/>
                  </a:lnTo>
                  <a:lnTo>
                    <a:pt x="225" y="122"/>
                  </a:lnTo>
                  <a:lnTo>
                    <a:pt x="225" y="132"/>
                  </a:lnTo>
                  <a:lnTo>
                    <a:pt x="225" y="144"/>
                  </a:lnTo>
                  <a:lnTo>
                    <a:pt x="227" y="154"/>
                  </a:lnTo>
                  <a:lnTo>
                    <a:pt x="231" y="166"/>
                  </a:lnTo>
                  <a:lnTo>
                    <a:pt x="237" y="178"/>
                  </a:lnTo>
                  <a:lnTo>
                    <a:pt x="245" y="190"/>
                  </a:lnTo>
                  <a:lnTo>
                    <a:pt x="255" y="200"/>
                  </a:lnTo>
                  <a:lnTo>
                    <a:pt x="265" y="213"/>
                  </a:lnTo>
                  <a:lnTo>
                    <a:pt x="279" y="225"/>
                  </a:lnTo>
                  <a:lnTo>
                    <a:pt x="279" y="225"/>
                  </a:lnTo>
                  <a:close/>
                  <a:moveTo>
                    <a:pt x="186" y="344"/>
                  </a:moveTo>
                  <a:lnTo>
                    <a:pt x="186" y="344"/>
                  </a:lnTo>
                  <a:lnTo>
                    <a:pt x="196" y="324"/>
                  </a:lnTo>
                  <a:lnTo>
                    <a:pt x="206" y="304"/>
                  </a:lnTo>
                  <a:lnTo>
                    <a:pt x="218" y="285"/>
                  </a:lnTo>
                  <a:lnTo>
                    <a:pt x="233" y="267"/>
                  </a:lnTo>
                  <a:lnTo>
                    <a:pt x="233" y="267"/>
                  </a:lnTo>
                  <a:lnTo>
                    <a:pt x="218" y="255"/>
                  </a:lnTo>
                  <a:lnTo>
                    <a:pt x="206" y="245"/>
                  </a:lnTo>
                  <a:lnTo>
                    <a:pt x="194" y="237"/>
                  </a:lnTo>
                  <a:lnTo>
                    <a:pt x="184" y="231"/>
                  </a:lnTo>
                  <a:lnTo>
                    <a:pt x="174" y="227"/>
                  </a:lnTo>
                  <a:lnTo>
                    <a:pt x="164" y="225"/>
                  </a:lnTo>
                  <a:lnTo>
                    <a:pt x="146" y="223"/>
                  </a:lnTo>
                  <a:lnTo>
                    <a:pt x="127" y="223"/>
                  </a:lnTo>
                  <a:lnTo>
                    <a:pt x="111" y="221"/>
                  </a:lnTo>
                  <a:lnTo>
                    <a:pt x="103" y="219"/>
                  </a:lnTo>
                  <a:lnTo>
                    <a:pt x="93" y="215"/>
                  </a:lnTo>
                  <a:lnTo>
                    <a:pt x="85" y="209"/>
                  </a:lnTo>
                  <a:lnTo>
                    <a:pt x="77" y="200"/>
                  </a:lnTo>
                  <a:lnTo>
                    <a:pt x="77" y="200"/>
                  </a:lnTo>
                  <a:lnTo>
                    <a:pt x="75" y="227"/>
                  </a:lnTo>
                  <a:lnTo>
                    <a:pt x="77" y="249"/>
                  </a:lnTo>
                  <a:lnTo>
                    <a:pt x="83" y="271"/>
                  </a:lnTo>
                  <a:lnTo>
                    <a:pt x="87" y="281"/>
                  </a:lnTo>
                  <a:lnTo>
                    <a:pt x="93" y="292"/>
                  </a:lnTo>
                  <a:lnTo>
                    <a:pt x="99" y="302"/>
                  </a:lnTo>
                  <a:lnTo>
                    <a:pt x="107" y="310"/>
                  </a:lnTo>
                  <a:lnTo>
                    <a:pt x="115" y="318"/>
                  </a:lnTo>
                  <a:lnTo>
                    <a:pt x="127" y="324"/>
                  </a:lnTo>
                  <a:lnTo>
                    <a:pt x="140" y="330"/>
                  </a:lnTo>
                  <a:lnTo>
                    <a:pt x="154" y="336"/>
                  </a:lnTo>
                  <a:lnTo>
                    <a:pt x="168" y="340"/>
                  </a:lnTo>
                  <a:lnTo>
                    <a:pt x="186" y="344"/>
                  </a:lnTo>
                  <a:lnTo>
                    <a:pt x="186" y="344"/>
                  </a:lnTo>
                  <a:close/>
                  <a:moveTo>
                    <a:pt x="166" y="494"/>
                  </a:moveTo>
                  <a:lnTo>
                    <a:pt x="166" y="494"/>
                  </a:lnTo>
                  <a:lnTo>
                    <a:pt x="164" y="472"/>
                  </a:lnTo>
                  <a:lnTo>
                    <a:pt x="164" y="449"/>
                  </a:lnTo>
                  <a:lnTo>
                    <a:pt x="166" y="427"/>
                  </a:lnTo>
                  <a:lnTo>
                    <a:pt x="168" y="405"/>
                  </a:lnTo>
                  <a:lnTo>
                    <a:pt x="168" y="405"/>
                  </a:lnTo>
                  <a:lnTo>
                    <a:pt x="150" y="399"/>
                  </a:lnTo>
                  <a:lnTo>
                    <a:pt x="133" y="397"/>
                  </a:lnTo>
                  <a:lnTo>
                    <a:pt x="119" y="397"/>
                  </a:lnTo>
                  <a:lnTo>
                    <a:pt x="107" y="397"/>
                  </a:lnTo>
                  <a:lnTo>
                    <a:pt x="97" y="399"/>
                  </a:lnTo>
                  <a:lnTo>
                    <a:pt x="87" y="403"/>
                  </a:lnTo>
                  <a:lnTo>
                    <a:pt x="69" y="409"/>
                  </a:lnTo>
                  <a:lnTo>
                    <a:pt x="54" y="419"/>
                  </a:lnTo>
                  <a:lnTo>
                    <a:pt x="38" y="425"/>
                  </a:lnTo>
                  <a:lnTo>
                    <a:pt x="30" y="427"/>
                  </a:lnTo>
                  <a:lnTo>
                    <a:pt x="20" y="427"/>
                  </a:lnTo>
                  <a:lnTo>
                    <a:pt x="10" y="427"/>
                  </a:lnTo>
                  <a:lnTo>
                    <a:pt x="0" y="425"/>
                  </a:lnTo>
                  <a:lnTo>
                    <a:pt x="0" y="425"/>
                  </a:lnTo>
                  <a:lnTo>
                    <a:pt x="10" y="447"/>
                  </a:lnTo>
                  <a:lnTo>
                    <a:pt x="24" y="466"/>
                  </a:lnTo>
                  <a:lnTo>
                    <a:pt x="40" y="484"/>
                  </a:lnTo>
                  <a:lnTo>
                    <a:pt x="48" y="490"/>
                  </a:lnTo>
                  <a:lnTo>
                    <a:pt x="59" y="496"/>
                  </a:lnTo>
                  <a:lnTo>
                    <a:pt x="69" y="500"/>
                  </a:lnTo>
                  <a:lnTo>
                    <a:pt x="79" y="504"/>
                  </a:lnTo>
                  <a:lnTo>
                    <a:pt x="91" y="506"/>
                  </a:lnTo>
                  <a:lnTo>
                    <a:pt x="105" y="506"/>
                  </a:lnTo>
                  <a:lnTo>
                    <a:pt x="119" y="506"/>
                  </a:lnTo>
                  <a:lnTo>
                    <a:pt x="133" y="504"/>
                  </a:lnTo>
                  <a:lnTo>
                    <a:pt x="150" y="500"/>
                  </a:lnTo>
                  <a:lnTo>
                    <a:pt x="166" y="494"/>
                  </a:lnTo>
                  <a:lnTo>
                    <a:pt x="166" y="494"/>
                  </a:lnTo>
                  <a:close/>
                  <a:moveTo>
                    <a:pt x="225" y="634"/>
                  </a:moveTo>
                  <a:lnTo>
                    <a:pt x="225" y="634"/>
                  </a:lnTo>
                  <a:lnTo>
                    <a:pt x="210" y="615"/>
                  </a:lnTo>
                  <a:lnTo>
                    <a:pt x="198" y="597"/>
                  </a:lnTo>
                  <a:lnTo>
                    <a:pt x="188" y="577"/>
                  </a:lnTo>
                  <a:lnTo>
                    <a:pt x="180" y="555"/>
                  </a:lnTo>
                  <a:lnTo>
                    <a:pt x="180" y="555"/>
                  </a:lnTo>
                  <a:lnTo>
                    <a:pt x="162" y="561"/>
                  </a:lnTo>
                  <a:lnTo>
                    <a:pt x="148" y="567"/>
                  </a:lnTo>
                  <a:lnTo>
                    <a:pt x="135" y="573"/>
                  </a:lnTo>
                  <a:lnTo>
                    <a:pt x="125" y="579"/>
                  </a:lnTo>
                  <a:lnTo>
                    <a:pt x="115" y="587"/>
                  </a:lnTo>
                  <a:lnTo>
                    <a:pt x="109" y="593"/>
                  </a:lnTo>
                  <a:lnTo>
                    <a:pt x="97" y="609"/>
                  </a:lnTo>
                  <a:lnTo>
                    <a:pt x="89" y="624"/>
                  </a:lnTo>
                  <a:lnTo>
                    <a:pt x="79" y="638"/>
                  </a:lnTo>
                  <a:lnTo>
                    <a:pt x="73" y="644"/>
                  </a:lnTo>
                  <a:lnTo>
                    <a:pt x="65" y="650"/>
                  </a:lnTo>
                  <a:lnTo>
                    <a:pt x="54" y="654"/>
                  </a:lnTo>
                  <a:lnTo>
                    <a:pt x="44" y="658"/>
                  </a:lnTo>
                  <a:lnTo>
                    <a:pt x="44" y="658"/>
                  </a:lnTo>
                  <a:lnTo>
                    <a:pt x="65" y="670"/>
                  </a:lnTo>
                  <a:lnTo>
                    <a:pt x="87" y="680"/>
                  </a:lnTo>
                  <a:lnTo>
                    <a:pt x="109" y="688"/>
                  </a:lnTo>
                  <a:lnTo>
                    <a:pt x="119" y="688"/>
                  </a:lnTo>
                  <a:lnTo>
                    <a:pt x="131" y="688"/>
                  </a:lnTo>
                  <a:lnTo>
                    <a:pt x="142" y="688"/>
                  </a:lnTo>
                  <a:lnTo>
                    <a:pt x="154" y="686"/>
                  </a:lnTo>
                  <a:lnTo>
                    <a:pt x="166" y="682"/>
                  </a:lnTo>
                  <a:lnTo>
                    <a:pt x="176" y="676"/>
                  </a:lnTo>
                  <a:lnTo>
                    <a:pt x="188" y="668"/>
                  </a:lnTo>
                  <a:lnTo>
                    <a:pt x="200" y="658"/>
                  </a:lnTo>
                  <a:lnTo>
                    <a:pt x="212" y="648"/>
                  </a:lnTo>
                  <a:lnTo>
                    <a:pt x="225" y="634"/>
                  </a:lnTo>
                  <a:lnTo>
                    <a:pt x="225" y="634"/>
                  </a:lnTo>
                  <a:close/>
                  <a:moveTo>
                    <a:pt x="344" y="727"/>
                  </a:moveTo>
                  <a:lnTo>
                    <a:pt x="344" y="727"/>
                  </a:lnTo>
                  <a:lnTo>
                    <a:pt x="324" y="717"/>
                  </a:lnTo>
                  <a:lnTo>
                    <a:pt x="303" y="707"/>
                  </a:lnTo>
                  <a:lnTo>
                    <a:pt x="285" y="694"/>
                  </a:lnTo>
                  <a:lnTo>
                    <a:pt x="267" y="680"/>
                  </a:lnTo>
                  <a:lnTo>
                    <a:pt x="267" y="680"/>
                  </a:lnTo>
                  <a:lnTo>
                    <a:pt x="253" y="692"/>
                  </a:lnTo>
                  <a:lnTo>
                    <a:pt x="243" y="707"/>
                  </a:lnTo>
                  <a:lnTo>
                    <a:pt x="235" y="717"/>
                  </a:lnTo>
                  <a:lnTo>
                    <a:pt x="231" y="729"/>
                  </a:lnTo>
                  <a:lnTo>
                    <a:pt x="227" y="739"/>
                  </a:lnTo>
                  <a:lnTo>
                    <a:pt x="225" y="749"/>
                  </a:lnTo>
                  <a:lnTo>
                    <a:pt x="223" y="767"/>
                  </a:lnTo>
                  <a:lnTo>
                    <a:pt x="220" y="785"/>
                  </a:lnTo>
                  <a:lnTo>
                    <a:pt x="218" y="802"/>
                  </a:lnTo>
                  <a:lnTo>
                    <a:pt x="216" y="810"/>
                  </a:lnTo>
                  <a:lnTo>
                    <a:pt x="212" y="818"/>
                  </a:lnTo>
                  <a:lnTo>
                    <a:pt x="206" y="828"/>
                  </a:lnTo>
                  <a:lnTo>
                    <a:pt x="198" y="836"/>
                  </a:lnTo>
                  <a:lnTo>
                    <a:pt x="198" y="836"/>
                  </a:lnTo>
                  <a:lnTo>
                    <a:pt x="225" y="836"/>
                  </a:lnTo>
                  <a:lnTo>
                    <a:pt x="249" y="836"/>
                  </a:lnTo>
                  <a:lnTo>
                    <a:pt x="271" y="830"/>
                  </a:lnTo>
                  <a:lnTo>
                    <a:pt x="281" y="826"/>
                  </a:lnTo>
                  <a:lnTo>
                    <a:pt x="291" y="820"/>
                  </a:lnTo>
                  <a:lnTo>
                    <a:pt x="299" y="814"/>
                  </a:lnTo>
                  <a:lnTo>
                    <a:pt x="308" y="806"/>
                  </a:lnTo>
                  <a:lnTo>
                    <a:pt x="316" y="796"/>
                  </a:lnTo>
                  <a:lnTo>
                    <a:pt x="324" y="785"/>
                  </a:lnTo>
                  <a:lnTo>
                    <a:pt x="330" y="773"/>
                  </a:lnTo>
                  <a:lnTo>
                    <a:pt x="334" y="759"/>
                  </a:lnTo>
                  <a:lnTo>
                    <a:pt x="340" y="745"/>
                  </a:lnTo>
                  <a:lnTo>
                    <a:pt x="344" y="727"/>
                  </a:lnTo>
                  <a:lnTo>
                    <a:pt x="344" y="727"/>
                  </a:lnTo>
                  <a:close/>
                  <a:moveTo>
                    <a:pt x="494" y="747"/>
                  </a:moveTo>
                  <a:lnTo>
                    <a:pt x="494" y="747"/>
                  </a:lnTo>
                  <a:lnTo>
                    <a:pt x="471" y="749"/>
                  </a:lnTo>
                  <a:lnTo>
                    <a:pt x="447" y="749"/>
                  </a:lnTo>
                  <a:lnTo>
                    <a:pt x="425" y="747"/>
                  </a:lnTo>
                  <a:lnTo>
                    <a:pt x="403" y="745"/>
                  </a:lnTo>
                  <a:lnTo>
                    <a:pt x="403" y="745"/>
                  </a:lnTo>
                  <a:lnTo>
                    <a:pt x="399" y="763"/>
                  </a:lnTo>
                  <a:lnTo>
                    <a:pt x="397" y="779"/>
                  </a:lnTo>
                  <a:lnTo>
                    <a:pt x="395" y="794"/>
                  </a:lnTo>
                  <a:lnTo>
                    <a:pt x="397" y="806"/>
                  </a:lnTo>
                  <a:lnTo>
                    <a:pt x="399" y="816"/>
                  </a:lnTo>
                  <a:lnTo>
                    <a:pt x="401" y="826"/>
                  </a:lnTo>
                  <a:lnTo>
                    <a:pt x="409" y="842"/>
                  </a:lnTo>
                  <a:lnTo>
                    <a:pt x="417" y="858"/>
                  </a:lnTo>
                  <a:lnTo>
                    <a:pt x="423" y="875"/>
                  </a:lnTo>
                  <a:lnTo>
                    <a:pt x="425" y="883"/>
                  </a:lnTo>
                  <a:lnTo>
                    <a:pt x="427" y="893"/>
                  </a:lnTo>
                  <a:lnTo>
                    <a:pt x="425" y="903"/>
                  </a:lnTo>
                  <a:lnTo>
                    <a:pt x="423" y="913"/>
                  </a:lnTo>
                  <a:lnTo>
                    <a:pt x="423" y="913"/>
                  </a:lnTo>
                  <a:lnTo>
                    <a:pt x="445" y="901"/>
                  </a:lnTo>
                  <a:lnTo>
                    <a:pt x="465" y="889"/>
                  </a:lnTo>
                  <a:lnTo>
                    <a:pt x="482" y="873"/>
                  </a:lnTo>
                  <a:lnTo>
                    <a:pt x="488" y="864"/>
                  </a:lnTo>
                  <a:lnTo>
                    <a:pt x="494" y="854"/>
                  </a:lnTo>
                  <a:lnTo>
                    <a:pt x="500" y="844"/>
                  </a:lnTo>
                  <a:lnTo>
                    <a:pt x="502" y="832"/>
                  </a:lnTo>
                  <a:lnTo>
                    <a:pt x="504" y="822"/>
                  </a:lnTo>
                  <a:lnTo>
                    <a:pt x="506" y="808"/>
                  </a:lnTo>
                  <a:lnTo>
                    <a:pt x="504" y="794"/>
                  </a:lnTo>
                  <a:lnTo>
                    <a:pt x="502" y="779"/>
                  </a:lnTo>
                  <a:lnTo>
                    <a:pt x="498" y="763"/>
                  </a:lnTo>
                  <a:lnTo>
                    <a:pt x="494" y="747"/>
                  </a:lnTo>
                  <a:lnTo>
                    <a:pt x="494" y="747"/>
                  </a:lnTo>
                  <a:close/>
                  <a:moveTo>
                    <a:pt x="631" y="674"/>
                  </a:moveTo>
                  <a:lnTo>
                    <a:pt x="631" y="674"/>
                  </a:lnTo>
                  <a:lnTo>
                    <a:pt x="613" y="686"/>
                  </a:lnTo>
                  <a:lnTo>
                    <a:pt x="593" y="698"/>
                  </a:lnTo>
                  <a:lnTo>
                    <a:pt x="573" y="709"/>
                  </a:lnTo>
                  <a:lnTo>
                    <a:pt x="552" y="719"/>
                  </a:lnTo>
                  <a:lnTo>
                    <a:pt x="552" y="719"/>
                  </a:lnTo>
                  <a:lnTo>
                    <a:pt x="557" y="735"/>
                  </a:lnTo>
                  <a:lnTo>
                    <a:pt x="563" y="751"/>
                  </a:lnTo>
                  <a:lnTo>
                    <a:pt x="569" y="763"/>
                  </a:lnTo>
                  <a:lnTo>
                    <a:pt x="577" y="773"/>
                  </a:lnTo>
                  <a:lnTo>
                    <a:pt x="583" y="781"/>
                  </a:lnTo>
                  <a:lnTo>
                    <a:pt x="591" y="790"/>
                  </a:lnTo>
                  <a:lnTo>
                    <a:pt x="607" y="800"/>
                  </a:lnTo>
                  <a:lnTo>
                    <a:pt x="621" y="810"/>
                  </a:lnTo>
                  <a:lnTo>
                    <a:pt x="635" y="820"/>
                  </a:lnTo>
                  <a:lnTo>
                    <a:pt x="642" y="826"/>
                  </a:lnTo>
                  <a:lnTo>
                    <a:pt x="646" y="834"/>
                  </a:lnTo>
                  <a:lnTo>
                    <a:pt x="650" y="842"/>
                  </a:lnTo>
                  <a:lnTo>
                    <a:pt x="654" y="854"/>
                  </a:lnTo>
                  <a:lnTo>
                    <a:pt x="654" y="854"/>
                  </a:lnTo>
                  <a:lnTo>
                    <a:pt x="668" y="832"/>
                  </a:lnTo>
                  <a:lnTo>
                    <a:pt x="678" y="812"/>
                  </a:lnTo>
                  <a:lnTo>
                    <a:pt x="684" y="790"/>
                  </a:lnTo>
                  <a:lnTo>
                    <a:pt x="686" y="777"/>
                  </a:lnTo>
                  <a:lnTo>
                    <a:pt x="686" y="767"/>
                  </a:lnTo>
                  <a:lnTo>
                    <a:pt x="684" y="755"/>
                  </a:lnTo>
                  <a:lnTo>
                    <a:pt x="682" y="745"/>
                  </a:lnTo>
                  <a:lnTo>
                    <a:pt x="678" y="733"/>
                  </a:lnTo>
                  <a:lnTo>
                    <a:pt x="672" y="721"/>
                  </a:lnTo>
                  <a:lnTo>
                    <a:pt x="666" y="711"/>
                  </a:lnTo>
                  <a:lnTo>
                    <a:pt x="656" y="698"/>
                  </a:lnTo>
                  <a:lnTo>
                    <a:pt x="644" y="686"/>
                  </a:lnTo>
                  <a:lnTo>
                    <a:pt x="631" y="674"/>
                  </a:lnTo>
                  <a:lnTo>
                    <a:pt x="631" y="674"/>
                  </a:lnTo>
                  <a:close/>
                  <a:moveTo>
                    <a:pt x="716" y="553"/>
                  </a:moveTo>
                  <a:lnTo>
                    <a:pt x="716" y="553"/>
                  </a:lnTo>
                  <a:lnTo>
                    <a:pt x="708" y="573"/>
                  </a:lnTo>
                  <a:lnTo>
                    <a:pt x="696" y="593"/>
                  </a:lnTo>
                  <a:lnTo>
                    <a:pt x="684" y="611"/>
                  </a:lnTo>
                  <a:lnTo>
                    <a:pt x="670" y="630"/>
                  </a:lnTo>
                  <a:lnTo>
                    <a:pt x="670" y="630"/>
                  </a:lnTo>
                  <a:lnTo>
                    <a:pt x="684" y="644"/>
                  </a:lnTo>
                  <a:lnTo>
                    <a:pt x="696" y="654"/>
                  </a:lnTo>
                  <a:lnTo>
                    <a:pt x="708" y="660"/>
                  </a:lnTo>
                  <a:lnTo>
                    <a:pt x="718" y="666"/>
                  </a:lnTo>
                  <a:lnTo>
                    <a:pt x="729" y="670"/>
                  </a:lnTo>
                  <a:lnTo>
                    <a:pt x="739" y="672"/>
                  </a:lnTo>
                  <a:lnTo>
                    <a:pt x="759" y="674"/>
                  </a:lnTo>
                  <a:lnTo>
                    <a:pt x="775" y="674"/>
                  </a:lnTo>
                  <a:lnTo>
                    <a:pt x="793" y="676"/>
                  </a:lnTo>
                  <a:lnTo>
                    <a:pt x="801" y="680"/>
                  </a:lnTo>
                  <a:lnTo>
                    <a:pt x="810" y="684"/>
                  </a:lnTo>
                  <a:lnTo>
                    <a:pt x="818" y="688"/>
                  </a:lnTo>
                  <a:lnTo>
                    <a:pt x="826" y="696"/>
                  </a:lnTo>
                  <a:lnTo>
                    <a:pt x="826" y="696"/>
                  </a:lnTo>
                  <a:lnTo>
                    <a:pt x="828" y="672"/>
                  </a:lnTo>
                  <a:lnTo>
                    <a:pt x="826" y="648"/>
                  </a:lnTo>
                  <a:lnTo>
                    <a:pt x="820" y="626"/>
                  </a:lnTo>
                  <a:lnTo>
                    <a:pt x="816" y="615"/>
                  </a:lnTo>
                  <a:lnTo>
                    <a:pt x="812" y="605"/>
                  </a:lnTo>
                  <a:lnTo>
                    <a:pt x="803" y="597"/>
                  </a:lnTo>
                  <a:lnTo>
                    <a:pt x="795" y="587"/>
                  </a:lnTo>
                  <a:lnTo>
                    <a:pt x="787" y="581"/>
                  </a:lnTo>
                  <a:lnTo>
                    <a:pt x="777" y="573"/>
                  </a:lnTo>
                  <a:lnTo>
                    <a:pt x="765" y="567"/>
                  </a:lnTo>
                  <a:lnTo>
                    <a:pt x="751" y="561"/>
                  </a:lnTo>
                  <a:lnTo>
                    <a:pt x="735" y="557"/>
                  </a:lnTo>
                  <a:lnTo>
                    <a:pt x="716" y="553"/>
                  </a:lnTo>
                  <a:lnTo>
                    <a:pt x="716" y="5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</a:endParaRPr>
            </a:p>
          </p:txBody>
        </p:sp>
        <p:sp>
          <p:nvSpPr>
            <p:cNvPr id="43" name="图形">
              <a:extLst>
                <a:ext uri="{FF2B5EF4-FFF2-40B4-BE49-F238E27FC236}">
                  <a16:creationId xmlns:a16="http://schemas.microsoft.com/office/drawing/2014/main" id="{B6888D72-5FB3-4670-A615-015271B5BCB3}"/>
                </a:ext>
              </a:extLst>
            </p:cNvPr>
            <p:cNvSpPr/>
            <p:nvPr/>
          </p:nvSpPr>
          <p:spPr>
            <a:xfrm>
              <a:off x="6686053" y="4887716"/>
              <a:ext cx="2576195" cy="3746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noAutofit/>
            </a:bodyPr>
            <a:lstStyle/>
            <a:p>
              <a:pPr algn="ctr" fontAlgn="auto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Malgun Gothic Semilight" panose="020B0502040204020203" pitchFamily="34" charset="-120"/>
                  <a:sym typeface="+mn-ea"/>
                </a:rPr>
                <a:t>投放護理小知識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Malgun Gothic Semilight" panose="020B0502040204020203" pitchFamily="34" charset="-120"/>
                <a:sym typeface="+mn-ea"/>
              </a:endParaRPr>
            </a:p>
          </p:txBody>
        </p:sp>
        <p:sp>
          <p:nvSpPr>
            <p:cNvPr id="40" name="图形">
              <a:extLst>
                <a:ext uri="{FF2B5EF4-FFF2-40B4-BE49-F238E27FC236}">
                  <a16:creationId xmlns:a16="http://schemas.microsoft.com/office/drawing/2014/main" id="{71B1B7AA-C7AC-48DA-B92A-64B742D01464}"/>
                </a:ext>
              </a:extLst>
            </p:cNvPr>
            <p:cNvSpPr txBox="1"/>
            <p:nvPr/>
          </p:nvSpPr>
          <p:spPr>
            <a:xfrm>
              <a:off x="6705738" y="5261351"/>
              <a:ext cx="2468245" cy="8464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indent="0" algn="just">
                <a:lnSpc>
                  <a:spcPct val="120000"/>
                </a:lnSpc>
                <a:defRPr sz="1500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TC Light" panose="020B0200000000000000" pitchFamily="34" charset="-120"/>
                  <a:ea typeface="Noto Sans TC Light" panose="020B0200000000000000" pitchFamily="34" charset="-120"/>
                  <a:cs typeface="字魂58号-创中黑" panose="00000500000000000000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dirty="0">
                  <a:latin typeface="Noto Sans SC Medium" panose="020B0600000000000000" pitchFamily="34" charset="-128"/>
                  <a:ea typeface="Noto Sans SC Medium" panose="020B0600000000000000" pitchFamily="34" charset="-128"/>
                  <a:sym typeface="+mn-ea"/>
                </a:rPr>
                <a:t>提高使用者面對傷口的即時處理能力。</a:t>
              </a:r>
              <a:endParaRPr lang="zh-CN" altLang="en-US" dirty="0">
                <a:latin typeface="Noto Sans SC Medium" panose="020B0600000000000000" pitchFamily="34" charset="-128"/>
                <a:ea typeface="Noto Sans SC Medium" panose="020B0600000000000000" pitchFamily="34" charset="-128"/>
                <a:sym typeface="+mn-ea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154E0B6-68D0-451A-9EBA-2BB5A4BF6BFD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報告人：王暘嘉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5826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9D91188-A898-42AD-ABDB-8E4A3FA936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646" y="1260592"/>
            <a:ext cx="2305121" cy="51224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3B340B8-1F72-452E-9590-DA8CC8446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45" y="1260004"/>
            <a:ext cx="2305121" cy="51224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764F7B4-E138-4C5E-962F-32CD9CEC7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90" y="1260004"/>
            <a:ext cx="2305121" cy="51224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图形">
            <a:extLst>
              <a:ext uri="{FF2B5EF4-FFF2-40B4-BE49-F238E27FC236}">
                <a16:creationId xmlns:a16="http://schemas.microsoft.com/office/drawing/2014/main" id="{AD629CB5-395E-425D-A10A-24C302D7A173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系統目標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A34BEFA-092C-496E-9DE1-842EC23BE584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0" name="图形">
            <a:extLst>
              <a:ext uri="{FF2B5EF4-FFF2-40B4-BE49-F238E27FC236}">
                <a16:creationId xmlns:a16="http://schemas.microsoft.com/office/drawing/2014/main" id="{6A0958F6-ED81-43E7-9906-59F38E848B26}"/>
              </a:ext>
            </a:extLst>
          </p:cNvPr>
          <p:cNvSpPr txBox="1"/>
          <p:nvPr/>
        </p:nvSpPr>
        <p:spPr>
          <a:xfrm>
            <a:off x="8476705" y="43484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系統核心</a:t>
            </a:r>
            <a:endParaRPr lang="en-US" altLang="zh-TW" sz="2200" b="1" dirty="0"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1D141BD-CD03-49D5-9456-1EF4D9EAB02C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7" name="图形">
            <a:extLst>
              <a:ext uri="{FF2B5EF4-FFF2-40B4-BE49-F238E27FC236}">
                <a16:creationId xmlns:a16="http://schemas.microsoft.com/office/drawing/2014/main" id="{4B9D8E87-89EA-4199-AC78-DBA9FA76B301}"/>
              </a:ext>
            </a:extLst>
          </p:cNvPr>
          <p:cNvSpPr txBox="1"/>
          <p:nvPr/>
        </p:nvSpPr>
        <p:spPr>
          <a:xfrm>
            <a:off x="10346145" y="43294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Kosugi Maru" pitchFamily="2" charset="-120"/>
                <a:ea typeface="Kosugi Maru" pitchFamily="2" charset="-120"/>
              </a:rPr>
              <a:t>系統功能</a:t>
            </a:r>
            <a:endParaRPr lang="en-US" altLang="zh-TW" dirty="0">
              <a:latin typeface="Kosugi Maru" pitchFamily="2" charset="-120"/>
              <a:ea typeface="Kosugi Maru" pitchFamily="2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C035554-2D32-43E4-822B-7733AB04C637}"/>
              </a:ext>
            </a:extLst>
          </p:cNvPr>
          <p:cNvGrpSpPr/>
          <p:nvPr/>
        </p:nvGrpSpPr>
        <p:grpSpPr>
          <a:xfrm>
            <a:off x="1114075" y="2702334"/>
            <a:ext cx="2733675" cy="2221231"/>
            <a:chOff x="8225155" y="1757801"/>
            <a:chExt cx="2733675" cy="2221231"/>
          </a:xfrm>
        </p:grpSpPr>
        <p:sp>
          <p:nvSpPr>
            <p:cNvPr id="23" name="图形">
              <a:extLst>
                <a:ext uri="{FF2B5EF4-FFF2-40B4-BE49-F238E27FC236}">
                  <a16:creationId xmlns:a16="http://schemas.microsoft.com/office/drawing/2014/main" id="{D196DDB1-059A-47C1-AE22-E4CFCFC19746}"/>
                </a:ext>
              </a:extLst>
            </p:cNvPr>
            <p:cNvSpPr/>
            <p:nvPr/>
          </p:nvSpPr>
          <p:spPr>
            <a:xfrm>
              <a:off x="8225155" y="2139436"/>
              <a:ext cx="2733675" cy="18395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</a:endParaRPr>
            </a:p>
          </p:txBody>
        </p:sp>
        <p:grpSp>
          <p:nvGrpSpPr>
            <p:cNvPr id="27" name="组合 4">
              <a:extLst>
                <a:ext uri="{FF2B5EF4-FFF2-40B4-BE49-F238E27FC236}">
                  <a16:creationId xmlns:a16="http://schemas.microsoft.com/office/drawing/2014/main" id="{2CD76DB9-B55E-4904-BB70-5213471EEF69}"/>
                </a:ext>
              </a:extLst>
            </p:cNvPr>
            <p:cNvGrpSpPr/>
            <p:nvPr/>
          </p:nvGrpSpPr>
          <p:grpSpPr>
            <a:xfrm>
              <a:off x="9234170" y="1757801"/>
              <a:ext cx="673100" cy="669290"/>
              <a:chOff x="8470" y="2554"/>
              <a:chExt cx="1060" cy="1054"/>
            </a:xfrm>
          </p:grpSpPr>
          <p:sp>
            <p:nvSpPr>
              <p:cNvPr id="52" name="图形">
                <a:extLst>
                  <a:ext uri="{FF2B5EF4-FFF2-40B4-BE49-F238E27FC236}">
                    <a16:creationId xmlns:a16="http://schemas.microsoft.com/office/drawing/2014/main" id="{39781688-CF50-42DB-928E-0B1CA2720EED}"/>
                  </a:ext>
                </a:extLst>
              </p:cNvPr>
              <p:cNvSpPr/>
              <p:nvPr/>
            </p:nvSpPr>
            <p:spPr>
              <a:xfrm>
                <a:off x="8470" y="2554"/>
                <a:ext cx="1061" cy="1054"/>
              </a:xfrm>
              <a:custGeom>
                <a:avLst/>
                <a:gdLst>
                  <a:gd name="txL" fmla="*/ 0 w 271"/>
                  <a:gd name="txT" fmla="*/ 0 h 271"/>
                  <a:gd name="txR" fmla="*/ 271 w 271"/>
                  <a:gd name="txB" fmla="*/ 271 h 271"/>
                </a:gdLst>
                <a:ahLst/>
                <a:cxnLst>
                  <a:cxn ang="0">
                    <a:pos x="381094" y="77840"/>
                  </a:cxn>
                  <a:cxn ang="0">
                    <a:pos x="406025" y="378587"/>
                  </a:cxn>
                  <a:cxn ang="0">
                    <a:pos x="101506" y="403354"/>
                  </a:cxn>
                  <a:cxn ang="0">
                    <a:pos x="78356" y="100838"/>
                  </a:cxn>
                  <a:cxn ang="0">
                    <a:pos x="381094" y="77840"/>
                  </a:cxn>
                </a:cxnLst>
                <a:rect l="txL" t="txT" r="txR" b="txB"/>
                <a:pathLst>
                  <a:path w="271" h="271">
                    <a:moveTo>
                      <a:pt x="214" y="44"/>
                    </a:moveTo>
                    <a:cubicBezTo>
                      <a:pt x="265" y="87"/>
                      <a:pt x="271" y="163"/>
                      <a:pt x="228" y="214"/>
                    </a:cubicBezTo>
                    <a:cubicBezTo>
                      <a:pt x="184" y="265"/>
                      <a:pt x="108" y="271"/>
                      <a:pt x="57" y="228"/>
                    </a:cubicBezTo>
                    <a:cubicBezTo>
                      <a:pt x="7" y="184"/>
                      <a:pt x="0" y="108"/>
                      <a:pt x="44" y="57"/>
                    </a:cubicBezTo>
                    <a:cubicBezTo>
                      <a:pt x="87" y="7"/>
                      <a:pt x="163" y="0"/>
                      <a:pt x="214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字魂58号-创中黑" panose="00000500000000000000" charset="-122"/>
                </a:endParaRPr>
              </a:p>
            </p:txBody>
          </p:sp>
          <p:sp>
            <p:nvSpPr>
              <p:cNvPr id="53" name="图形">
                <a:extLst>
                  <a:ext uri="{FF2B5EF4-FFF2-40B4-BE49-F238E27FC236}">
                    <a16:creationId xmlns:a16="http://schemas.microsoft.com/office/drawing/2014/main" id="{F78CFD5A-172A-480B-9B36-90E7E5584119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8669" y="2847"/>
                <a:ext cx="712" cy="468"/>
              </a:xfrm>
              <a:custGeom>
                <a:avLst/>
                <a:gdLst>
                  <a:gd name="txL" fmla="*/ 0 w 162"/>
                  <a:gd name="txT" fmla="*/ 0 h 106"/>
                  <a:gd name="txR" fmla="*/ 162 w 162"/>
                  <a:gd name="txB" fmla="*/ 106 h 106"/>
                </a:gdLst>
                <a:ahLst/>
                <a:cxnLst>
                  <a:cxn ang="0">
                    <a:pos x="323850" y="24082"/>
                  </a:cxn>
                  <a:cxn ang="0">
                    <a:pos x="173919" y="0"/>
                  </a:cxn>
                  <a:cxn ang="0">
                    <a:pos x="9995" y="24082"/>
                  </a:cxn>
                  <a:cxn ang="0">
                    <a:pos x="9995" y="110376"/>
                  </a:cxn>
                  <a:cxn ang="0">
                    <a:pos x="5997" y="120410"/>
                  </a:cxn>
                  <a:cxn ang="0">
                    <a:pos x="15993" y="132451"/>
                  </a:cxn>
                  <a:cxn ang="0">
                    <a:pos x="27987" y="120410"/>
                  </a:cxn>
                  <a:cxn ang="0">
                    <a:pos x="21990" y="110376"/>
                  </a:cxn>
                  <a:cxn ang="0">
                    <a:pos x="21990" y="56192"/>
                  </a:cxn>
                  <a:cxn ang="0">
                    <a:pos x="173919" y="78267"/>
                  </a:cxn>
                  <a:cxn ang="0">
                    <a:pos x="323850" y="54185"/>
                  </a:cxn>
                  <a:cxn ang="0">
                    <a:pos x="323850" y="24082"/>
                  </a:cxn>
                  <a:cxn ang="0">
                    <a:pos x="25988" y="136465"/>
                  </a:cxn>
                  <a:cxn ang="0">
                    <a:pos x="7996" y="136465"/>
                  </a:cxn>
                  <a:cxn ang="0">
                    <a:pos x="0" y="188643"/>
                  </a:cxn>
                  <a:cxn ang="0">
                    <a:pos x="5997" y="190650"/>
                  </a:cxn>
                  <a:cxn ang="0">
                    <a:pos x="7996" y="184629"/>
                  </a:cxn>
                  <a:cxn ang="0">
                    <a:pos x="7996" y="190650"/>
                  </a:cxn>
                  <a:cxn ang="0">
                    <a:pos x="17992" y="192657"/>
                  </a:cxn>
                  <a:cxn ang="0">
                    <a:pos x="19991" y="186636"/>
                  </a:cxn>
                  <a:cxn ang="0">
                    <a:pos x="21990" y="190650"/>
                  </a:cxn>
                  <a:cxn ang="0">
                    <a:pos x="23989" y="190650"/>
                  </a:cxn>
                  <a:cxn ang="0">
                    <a:pos x="25988" y="166568"/>
                  </a:cxn>
                  <a:cxn ang="0">
                    <a:pos x="27987" y="190650"/>
                  </a:cxn>
                  <a:cxn ang="0">
                    <a:pos x="33984" y="188643"/>
                  </a:cxn>
                  <a:cxn ang="0">
                    <a:pos x="25988" y="136465"/>
                  </a:cxn>
                  <a:cxn ang="0">
                    <a:pos x="59972" y="188643"/>
                  </a:cxn>
                  <a:cxn ang="0">
                    <a:pos x="59972" y="74253"/>
                  </a:cxn>
                  <a:cxn ang="0">
                    <a:pos x="173919" y="90308"/>
                  </a:cxn>
                  <a:cxn ang="0">
                    <a:pos x="281869" y="74253"/>
                  </a:cxn>
                  <a:cxn ang="0">
                    <a:pos x="281869" y="186636"/>
                  </a:cxn>
                  <a:cxn ang="0">
                    <a:pos x="171920" y="212725"/>
                  </a:cxn>
                  <a:cxn ang="0">
                    <a:pos x="59972" y="188643"/>
                  </a:cxn>
                </a:cxnLst>
                <a:rect l="txL" t="txT" r="txR" b="txB"/>
                <a:pathLst>
                  <a:path w="162" h="105">
                    <a:moveTo>
                      <a:pt x="162" y="12"/>
                    </a:moveTo>
                    <a:cubicBezTo>
                      <a:pt x="87" y="0"/>
                      <a:pt x="87" y="0"/>
                      <a:pt x="87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27"/>
                      <a:pt x="5" y="41"/>
                      <a:pt x="5" y="55"/>
                    </a:cubicBezTo>
                    <a:cubicBezTo>
                      <a:pt x="4" y="56"/>
                      <a:pt x="3" y="58"/>
                      <a:pt x="3" y="60"/>
                    </a:cubicBezTo>
                    <a:cubicBezTo>
                      <a:pt x="3" y="63"/>
                      <a:pt x="5" y="66"/>
                      <a:pt x="8" y="66"/>
                    </a:cubicBezTo>
                    <a:cubicBezTo>
                      <a:pt x="12" y="66"/>
                      <a:pt x="14" y="63"/>
                      <a:pt x="14" y="60"/>
                    </a:cubicBezTo>
                    <a:cubicBezTo>
                      <a:pt x="14" y="58"/>
                      <a:pt x="13" y="56"/>
                      <a:pt x="11" y="5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87" y="39"/>
                      <a:pt x="87" y="39"/>
                      <a:pt x="87" y="39"/>
                    </a:cubicBezTo>
                    <a:cubicBezTo>
                      <a:pt x="162" y="27"/>
                      <a:pt x="162" y="27"/>
                      <a:pt x="162" y="27"/>
                    </a:cubicBezTo>
                    <a:cubicBezTo>
                      <a:pt x="162" y="12"/>
                      <a:pt x="162" y="12"/>
                      <a:pt x="162" y="12"/>
                    </a:cubicBezTo>
                    <a:close/>
                    <a:moveTo>
                      <a:pt x="13" y="68"/>
                    </a:moveTo>
                    <a:cubicBezTo>
                      <a:pt x="10" y="69"/>
                      <a:pt x="7" y="69"/>
                      <a:pt x="4" y="68"/>
                    </a:cubicBezTo>
                    <a:cubicBezTo>
                      <a:pt x="3" y="77"/>
                      <a:pt x="1" y="85"/>
                      <a:pt x="0" y="94"/>
                    </a:cubicBezTo>
                    <a:cubicBezTo>
                      <a:pt x="1" y="94"/>
                      <a:pt x="2" y="94"/>
                      <a:pt x="3" y="95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6" y="95"/>
                      <a:pt x="8" y="96"/>
                      <a:pt x="9" y="96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5" y="94"/>
                      <a:pt x="16" y="94"/>
                      <a:pt x="17" y="94"/>
                    </a:cubicBezTo>
                    <a:cubicBezTo>
                      <a:pt x="16" y="85"/>
                      <a:pt x="14" y="77"/>
                      <a:pt x="13" y="68"/>
                    </a:cubicBezTo>
                    <a:close/>
                    <a:moveTo>
                      <a:pt x="30" y="94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141" y="37"/>
                      <a:pt x="141" y="37"/>
                      <a:pt x="141" y="37"/>
                    </a:cubicBezTo>
                    <a:cubicBezTo>
                      <a:pt x="141" y="93"/>
                      <a:pt x="141" y="93"/>
                      <a:pt x="141" y="93"/>
                    </a:cubicBezTo>
                    <a:cubicBezTo>
                      <a:pt x="122" y="93"/>
                      <a:pt x="104" y="98"/>
                      <a:pt x="86" y="106"/>
                    </a:cubicBezTo>
                    <a:cubicBezTo>
                      <a:pt x="68" y="97"/>
                      <a:pt x="49" y="94"/>
                      <a:pt x="30" y="94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字魂58号-创中黑" panose="00000500000000000000" charset="-122"/>
                </a:endParaRPr>
              </a:p>
            </p:txBody>
          </p:sp>
        </p:grpSp>
        <p:sp>
          <p:nvSpPr>
            <p:cNvPr id="35" name="图形">
              <a:extLst>
                <a:ext uri="{FF2B5EF4-FFF2-40B4-BE49-F238E27FC236}">
                  <a16:creationId xmlns:a16="http://schemas.microsoft.com/office/drawing/2014/main" id="{18074E22-DE68-46C8-A21C-2F54053B8404}"/>
                </a:ext>
              </a:extLst>
            </p:cNvPr>
            <p:cNvSpPr/>
            <p:nvPr/>
          </p:nvSpPr>
          <p:spPr>
            <a:xfrm>
              <a:off x="8252460" y="2533136"/>
              <a:ext cx="2576195" cy="3746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noAutofit/>
            </a:bodyPr>
            <a:lstStyle/>
            <a:p>
              <a:pPr algn="ctr" fontAlgn="auto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Malgun Gothic Semilight" panose="020B0502040204020203" pitchFamily="34" charset="-120"/>
                  <a:sym typeface="+mn-ea"/>
                </a:rPr>
                <a:t>搜尋附近醫療院所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Malgun Gothic Semilight" panose="020B0502040204020203" pitchFamily="34" charset="-120"/>
                <a:sym typeface="+mn-ea"/>
              </a:endParaRPr>
            </a:p>
          </p:txBody>
        </p:sp>
        <p:sp>
          <p:nvSpPr>
            <p:cNvPr id="38" name="图形">
              <a:extLst>
                <a:ext uri="{FF2B5EF4-FFF2-40B4-BE49-F238E27FC236}">
                  <a16:creationId xmlns:a16="http://schemas.microsoft.com/office/drawing/2014/main" id="{CD869FA1-7E43-4FBF-8F47-91EFC0456B35}"/>
                </a:ext>
              </a:extLst>
            </p:cNvPr>
            <p:cNvSpPr txBox="1"/>
            <p:nvPr/>
          </p:nvSpPr>
          <p:spPr>
            <a:xfrm>
              <a:off x="8404860" y="2934727"/>
              <a:ext cx="2374265" cy="6564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just">
                <a:lnSpc>
                  <a:spcPct val="120000"/>
                </a:lnSpc>
              </a:pPr>
              <a:r>
                <a:rPr lang="zh-TW" altLang="en-US" sz="15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字魂58号-创中黑" panose="00000500000000000000" charset="-122"/>
                  <a:sym typeface="+mn-ea"/>
                </a:rPr>
                <a:t>提供針對醫療部門進行搜尋的服務。</a:t>
              </a:r>
              <a:endParaRPr lang="en-US" altLang="zh-TW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  <a:sym typeface="+mn-ea"/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216B185-E1B5-4E31-9A70-E4ACAF4B70BF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報告人：吳沁學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520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">
            <a:extLst>
              <a:ext uri="{FF2B5EF4-FFF2-40B4-BE49-F238E27FC236}">
                <a16:creationId xmlns:a16="http://schemas.microsoft.com/office/drawing/2014/main" id="{756A0961-3490-43D5-8DF1-FED71252F705}"/>
              </a:ext>
            </a:extLst>
          </p:cNvPr>
          <p:cNvSpPr txBox="1"/>
          <p:nvPr/>
        </p:nvSpPr>
        <p:spPr>
          <a:xfrm>
            <a:off x="5061540" y="3836471"/>
            <a:ext cx="5861685" cy="3689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思源黑体 CN Normal" panose="020B0400000000000000" charset="-122"/>
                <a:sym typeface="+mn-ea"/>
              </a:rPr>
              <a:t>Dr.W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思源黑体 CN Normal" panose="020B0400000000000000" charset="-122"/>
                <a:sym typeface="+mn-ea"/>
              </a:rPr>
              <a:t>、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思源黑体 CN Normal" panose="020B0400000000000000" charset="-122"/>
                <a:sym typeface="+mn-ea"/>
              </a:rPr>
              <a:t>GPT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思源黑体 CN Normal" panose="020B0400000000000000" charset="-122"/>
                <a:sym typeface="+mn-ea"/>
              </a:rPr>
              <a:t>、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思源黑体 CN Normal" panose="020B0400000000000000" charset="-122"/>
                <a:sym typeface="+mn-ea"/>
              </a:rPr>
              <a:t>Google Map</a:t>
            </a:r>
          </a:p>
        </p:txBody>
      </p:sp>
      <p:sp>
        <p:nvSpPr>
          <p:cNvPr id="3" name="图形">
            <a:extLst>
              <a:ext uri="{FF2B5EF4-FFF2-40B4-BE49-F238E27FC236}">
                <a16:creationId xmlns:a16="http://schemas.microsoft.com/office/drawing/2014/main" id="{217C36D4-318F-40E6-AE0D-FF1BB3AF6AF1}"/>
              </a:ext>
            </a:extLst>
          </p:cNvPr>
          <p:cNvSpPr txBox="1"/>
          <p:nvPr/>
        </p:nvSpPr>
        <p:spPr>
          <a:xfrm>
            <a:off x="5008245" y="2613025"/>
            <a:ext cx="4610317" cy="1188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7200" spc="75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Noto Sans" panose="020B0502040504020204" pitchFamily="34"/>
              </a:defRPr>
            </a:lvl1pPr>
          </a:lstStyle>
          <a:p>
            <a:r>
              <a:rPr lang="zh-TW" altLang="en-US" dirty="0">
                <a:sym typeface="+mn-lt"/>
              </a:rPr>
              <a:t>系統比較</a:t>
            </a:r>
          </a:p>
        </p:txBody>
      </p:sp>
      <p:sp>
        <p:nvSpPr>
          <p:cNvPr id="5" name="图形">
            <a:extLst>
              <a:ext uri="{FF2B5EF4-FFF2-40B4-BE49-F238E27FC236}">
                <a16:creationId xmlns:a16="http://schemas.microsoft.com/office/drawing/2014/main" id="{2D591316-8816-4B25-9DF4-0F2A9D7FDD32}"/>
              </a:ext>
            </a:extLst>
          </p:cNvPr>
          <p:cNvSpPr txBox="1"/>
          <p:nvPr/>
        </p:nvSpPr>
        <p:spPr>
          <a:xfrm>
            <a:off x="2777545" y="2837497"/>
            <a:ext cx="1499870" cy="144526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zh-TW" sz="8800" dirty="0">
                <a:ln>
                  <a:noFill/>
                </a:ln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0</a:t>
            </a:r>
            <a:r>
              <a:rPr lang="en-US" altLang="zh-TW" sz="8800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3</a:t>
            </a:r>
            <a:endParaRPr lang="zh-TW" altLang="zh-TW" sz="8800" dirty="0">
              <a:ln>
                <a:noFill/>
              </a:ln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40D7CB28-CD13-4F11-802F-18379898DBB3}"/>
              </a:ext>
            </a:extLst>
          </p:cNvPr>
          <p:cNvSpPr txBox="1"/>
          <p:nvPr/>
        </p:nvSpPr>
        <p:spPr>
          <a:xfrm>
            <a:off x="4080192" y="2687320"/>
            <a:ext cx="441325" cy="40005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en-US" sz="2000" dirty="0">
                <a:ln>
                  <a:noFill/>
                </a:ln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思源黑体 CN Medium" panose="020B0600000000000000" charset="-122"/>
                <a:sym typeface="+mn-ea"/>
              </a:rPr>
              <a:t>三</a:t>
            </a:r>
            <a:endParaRPr lang="zh-TW" altLang="zh-TW" sz="2000" dirty="0">
              <a:ln>
                <a:noFill/>
              </a:ln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3C4CD7B-B821-4E0E-AFDE-160AC071146E}"/>
              </a:ext>
            </a:extLst>
          </p:cNvPr>
          <p:cNvSpPr txBox="1"/>
          <p:nvPr/>
        </p:nvSpPr>
        <p:spPr>
          <a:xfrm>
            <a:off x="4938795" y="4398507"/>
            <a:ext cx="210208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報告人：吳沁學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ECE4CE0-7C89-4697-8858-05F5E1C3FC4B}"/>
              </a:ext>
            </a:extLst>
          </p:cNvPr>
          <p:cNvCxnSpPr>
            <a:cxnSpLocks/>
          </p:cNvCxnSpPr>
          <p:nvPr/>
        </p:nvCxnSpPr>
        <p:spPr>
          <a:xfrm>
            <a:off x="5173882" y="4329057"/>
            <a:ext cx="4583576" cy="0"/>
          </a:xfrm>
          <a:prstGeom prst="line">
            <a:avLst/>
          </a:prstGeom>
          <a:ln w="28575">
            <a:solidFill>
              <a:srgbClr val="65B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7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>
            <a:extLst>
              <a:ext uri="{FF2B5EF4-FFF2-40B4-BE49-F238E27FC236}">
                <a16:creationId xmlns:a16="http://schemas.microsoft.com/office/drawing/2014/main" id="{5215D566-C77B-4E2B-9F85-4F4058D79A2A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系統比較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E1441E4-8D6B-4F08-BA82-6F7B79171344}"/>
              </a:ext>
            </a:extLst>
          </p:cNvPr>
          <p:cNvSpPr/>
          <p:nvPr/>
        </p:nvSpPr>
        <p:spPr>
          <a:xfrm>
            <a:off x="9882643" y="396875"/>
            <a:ext cx="1869439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DC0DF646-C4C1-434A-8208-CA162FF4DB77}"/>
              </a:ext>
            </a:extLst>
          </p:cNvPr>
          <p:cNvSpPr txBox="1"/>
          <p:nvPr/>
        </p:nvSpPr>
        <p:spPr>
          <a:xfrm>
            <a:off x="10053230" y="432943"/>
            <a:ext cx="1619999" cy="41554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Google Map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484FCAA-8EE5-49DC-A415-E32ED588528C}"/>
              </a:ext>
            </a:extLst>
          </p:cNvPr>
          <p:cNvSpPr/>
          <p:nvPr/>
        </p:nvSpPr>
        <p:spPr>
          <a:xfrm>
            <a:off x="8469858" y="396875"/>
            <a:ext cx="119328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8" name="图形">
            <a:extLst>
              <a:ext uri="{FF2B5EF4-FFF2-40B4-BE49-F238E27FC236}">
                <a16:creationId xmlns:a16="http://schemas.microsoft.com/office/drawing/2014/main" id="{F4CF05C3-81F0-43F2-842D-F5E8D3971353}"/>
              </a:ext>
            </a:extLst>
          </p:cNvPr>
          <p:cNvSpPr txBox="1"/>
          <p:nvPr/>
        </p:nvSpPr>
        <p:spPr>
          <a:xfrm>
            <a:off x="8637497" y="432943"/>
            <a:ext cx="855053" cy="41554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600" spc="300" dirty="0"/>
              <a:t>GPT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BC6A5D-CF37-4DEF-95D7-66CA2C6AA800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報告人：吳沁學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17EE514-7F54-4932-9A11-BB31FAD1D397}"/>
              </a:ext>
            </a:extLst>
          </p:cNvPr>
          <p:cNvGrpSpPr/>
          <p:nvPr/>
        </p:nvGrpSpPr>
        <p:grpSpPr>
          <a:xfrm>
            <a:off x="1191464" y="1660972"/>
            <a:ext cx="9923575" cy="4790311"/>
            <a:chOff x="1006662" y="1487891"/>
            <a:chExt cx="10178677" cy="4913454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4CE6FA2D-0232-47E7-BF66-AD6624D3D4C5}"/>
                </a:ext>
              </a:extLst>
            </p:cNvPr>
            <p:cNvGrpSpPr/>
            <p:nvPr/>
          </p:nvGrpSpPr>
          <p:grpSpPr>
            <a:xfrm>
              <a:off x="1006662" y="1487891"/>
              <a:ext cx="10178677" cy="4913454"/>
              <a:chOff x="1210355" y="1487891"/>
              <a:chExt cx="10178677" cy="4913454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6F97A068-331E-49D0-92BE-E7775FD88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2910" y="1487892"/>
                <a:ext cx="2211054" cy="491345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F41E913-41AD-422B-B8DD-F21DE028E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0355" y="1487892"/>
                <a:ext cx="2211054" cy="491345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E7DFAEE9-1679-40F7-9273-62C3FB274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7978" y="1487892"/>
                <a:ext cx="2211054" cy="4913453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B68AD57-5D21-4A1B-86E3-13B4BC726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444" y="1487892"/>
                <a:ext cx="2211054" cy="4913453"/>
              </a:xfrm>
              <a:prstGeom prst="rect">
                <a:avLst/>
              </a:prstGeom>
            </p:spPr>
          </p:pic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D5617E9B-7231-4635-955B-AD4FC1AEF9E5}"/>
                  </a:ext>
                </a:extLst>
              </p:cNvPr>
              <p:cNvCxnSpPr/>
              <p:nvPr/>
            </p:nvCxnSpPr>
            <p:spPr>
              <a:xfrm>
                <a:off x="3936918" y="1487892"/>
                <a:ext cx="0" cy="4913453"/>
              </a:xfrm>
              <a:prstGeom prst="line">
                <a:avLst/>
              </a:prstGeom>
              <a:ln w="38100">
                <a:solidFill>
                  <a:srgbClr val="99D1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70A779A7-D053-4605-AA46-A2BA2FC1C841}"/>
                  </a:ext>
                </a:extLst>
              </p:cNvPr>
              <p:cNvCxnSpPr/>
              <p:nvPr/>
            </p:nvCxnSpPr>
            <p:spPr>
              <a:xfrm>
                <a:off x="4017400" y="1487891"/>
                <a:ext cx="0" cy="4913453"/>
              </a:xfrm>
              <a:prstGeom prst="line">
                <a:avLst/>
              </a:prstGeom>
              <a:ln w="38100">
                <a:solidFill>
                  <a:srgbClr val="99D1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266913B6-598B-45F4-BE15-90308A950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061" y="2985133"/>
              <a:ext cx="1918967" cy="1918967"/>
            </a:xfrm>
            <a:prstGeom prst="rect">
              <a:avLst/>
            </a:prstGeom>
          </p:spPr>
        </p:pic>
      </p:grpSp>
      <p:sp>
        <p:nvSpPr>
          <p:cNvPr id="25" name="图形">
            <a:extLst>
              <a:ext uri="{FF2B5EF4-FFF2-40B4-BE49-F238E27FC236}">
                <a16:creationId xmlns:a16="http://schemas.microsoft.com/office/drawing/2014/main" id="{A83666F9-A68B-46E2-A0BC-B7765AB6A2EB}"/>
              </a:ext>
            </a:extLst>
          </p:cNvPr>
          <p:cNvSpPr txBox="1"/>
          <p:nvPr/>
        </p:nvSpPr>
        <p:spPr>
          <a:xfrm>
            <a:off x="1884222" y="1218164"/>
            <a:ext cx="745251" cy="50428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b="1" dirty="0" err="1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Dr.W</a:t>
            </a:r>
            <a:endParaRPr lang="en-US" altLang="zh-TW" sz="2200" b="1" dirty="0">
              <a:solidFill>
                <a:schemeClr val="accent4">
                  <a:lumMod val="25000"/>
                </a:schemeClr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27" name="图形">
            <a:extLst>
              <a:ext uri="{FF2B5EF4-FFF2-40B4-BE49-F238E27FC236}">
                <a16:creationId xmlns:a16="http://schemas.microsoft.com/office/drawing/2014/main" id="{6914FC01-74C4-4DBD-83F1-9626D5793B74}"/>
              </a:ext>
            </a:extLst>
          </p:cNvPr>
          <p:cNvSpPr txBox="1"/>
          <p:nvPr/>
        </p:nvSpPr>
        <p:spPr>
          <a:xfrm>
            <a:off x="7400268" y="1198196"/>
            <a:ext cx="745251" cy="50428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200" b="1" spc="3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GPT</a:t>
            </a:r>
          </a:p>
        </p:txBody>
      </p:sp>
    </p:spTree>
    <p:extLst>
      <p:ext uri="{BB962C8B-B14F-4D97-AF65-F5344CB8AC3E}">
        <p14:creationId xmlns:p14="http://schemas.microsoft.com/office/powerpoint/2010/main" val="29511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>
            <a:extLst>
              <a:ext uri="{FF2B5EF4-FFF2-40B4-BE49-F238E27FC236}">
                <a16:creationId xmlns:a16="http://schemas.microsoft.com/office/drawing/2014/main" id="{5215D566-C77B-4E2B-9F85-4F4058D79A2A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系統比較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9149E45-C0EA-438B-955A-58237BFBD74C}"/>
              </a:ext>
            </a:extLst>
          </p:cNvPr>
          <p:cNvSpPr/>
          <p:nvPr/>
        </p:nvSpPr>
        <p:spPr>
          <a:xfrm>
            <a:off x="8445675" y="396875"/>
            <a:ext cx="119328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2" name="图形">
            <a:extLst>
              <a:ext uri="{FF2B5EF4-FFF2-40B4-BE49-F238E27FC236}">
                <a16:creationId xmlns:a16="http://schemas.microsoft.com/office/drawing/2014/main" id="{BBFF4101-ED95-41DF-B259-AD0E040E74A6}"/>
              </a:ext>
            </a:extLst>
          </p:cNvPr>
          <p:cNvSpPr txBox="1"/>
          <p:nvPr/>
        </p:nvSpPr>
        <p:spPr>
          <a:xfrm>
            <a:off x="8613314" y="432943"/>
            <a:ext cx="855053" cy="415544"/>
          </a:xfrm>
          <a:prstGeom prst="rect">
            <a:avLst/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Kosugi Maru" pitchFamily="2" charset="-120"/>
                <a:ea typeface="Kosugi Maru" pitchFamily="2" charset="-12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sz="2200" dirty="0"/>
              <a:t>GPT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47954BE-EA56-4125-A637-51C28C70063D}"/>
              </a:ext>
            </a:extLst>
          </p:cNvPr>
          <p:cNvSpPr/>
          <p:nvPr/>
        </p:nvSpPr>
        <p:spPr>
          <a:xfrm>
            <a:off x="9882643" y="396875"/>
            <a:ext cx="1869439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6" name="图形">
            <a:extLst>
              <a:ext uri="{FF2B5EF4-FFF2-40B4-BE49-F238E27FC236}">
                <a16:creationId xmlns:a16="http://schemas.microsoft.com/office/drawing/2014/main" id="{C899285A-D387-4B66-AE7B-F8730A1C9808}"/>
              </a:ext>
            </a:extLst>
          </p:cNvPr>
          <p:cNvSpPr txBox="1"/>
          <p:nvPr/>
        </p:nvSpPr>
        <p:spPr>
          <a:xfrm>
            <a:off x="10053230" y="432943"/>
            <a:ext cx="1619999" cy="41554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zh-CN"/>
            </a:defPPr>
            <a:lvl1pPr algn="ctr">
              <a:defRPr sz="2400" b="1" spc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Google Map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1BE14AA-8B77-4AC0-A395-6DACD3357143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報告人：吳沁學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4EB960E6-9E92-4375-A71A-123C07B6683B}"/>
              </a:ext>
            </a:extLst>
          </p:cNvPr>
          <p:cNvGrpSpPr/>
          <p:nvPr/>
        </p:nvGrpSpPr>
        <p:grpSpPr>
          <a:xfrm>
            <a:off x="2066266" y="1605280"/>
            <a:ext cx="8059468" cy="4755425"/>
            <a:chOff x="1932352" y="1447250"/>
            <a:chExt cx="8327296" cy="4913455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8BBEC991-5AC1-42BD-8FB1-65B10012F140}"/>
                </a:ext>
              </a:extLst>
            </p:cNvPr>
            <p:cNvGrpSpPr/>
            <p:nvPr/>
          </p:nvGrpSpPr>
          <p:grpSpPr>
            <a:xfrm>
              <a:off x="1932352" y="1447250"/>
              <a:ext cx="8327296" cy="4913455"/>
              <a:chOff x="1685780" y="1447250"/>
              <a:chExt cx="8327296" cy="4913455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1701CED7-0860-47AB-A755-FDBDD0871AAB}"/>
                  </a:ext>
                </a:extLst>
              </p:cNvPr>
              <p:cNvCxnSpPr/>
              <p:nvPr/>
            </p:nvCxnSpPr>
            <p:spPr>
              <a:xfrm>
                <a:off x="7129877" y="1447252"/>
                <a:ext cx="0" cy="4913453"/>
              </a:xfrm>
              <a:prstGeom prst="line">
                <a:avLst/>
              </a:prstGeom>
              <a:ln w="38100">
                <a:solidFill>
                  <a:srgbClr val="99D1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3E404CB8-D558-48B8-A455-BF3DA7911E9A}"/>
                  </a:ext>
                </a:extLst>
              </p:cNvPr>
              <p:cNvCxnSpPr/>
              <p:nvPr/>
            </p:nvCxnSpPr>
            <p:spPr>
              <a:xfrm>
                <a:off x="7210359" y="1447251"/>
                <a:ext cx="0" cy="4913453"/>
              </a:xfrm>
              <a:prstGeom prst="line">
                <a:avLst/>
              </a:prstGeom>
              <a:ln w="38100">
                <a:solidFill>
                  <a:srgbClr val="99D1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D94D0A0E-8307-4A95-940D-E0A760F16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022" y="1447250"/>
                <a:ext cx="2211054" cy="4913454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FA741E99-24F1-4B25-B40B-D2B08E2B2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7161" y="1447250"/>
                <a:ext cx="2211054" cy="4913454"/>
              </a:xfrm>
              <a:prstGeom prst="rect">
                <a:avLst/>
              </a:prstGeom>
            </p:spPr>
          </p:pic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2D6D8070-FDBC-4A63-A1E7-5C3506438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5780" y="1447250"/>
                <a:ext cx="2211054" cy="4913454"/>
              </a:xfrm>
              <a:prstGeom prst="rect">
                <a:avLst/>
              </a:prstGeom>
            </p:spPr>
          </p:pic>
        </p:grp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40FC3C63-A6E5-4902-9D16-56B804052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207" y="2944493"/>
              <a:ext cx="1918967" cy="1918967"/>
            </a:xfrm>
            <a:prstGeom prst="rect">
              <a:avLst/>
            </a:prstGeom>
          </p:spPr>
        </p:pic>
      </p:grpSp>
      <p:sp>
        <p:nvSpPr>
          <p:cNvPr id="34" name="图形">
            <a:extLst>
              <a:ext uri="{FF2B5EF4-FFF2-40B4-BE49-F238E27FC236}">
                <a16:creationId xmlns:a16="http://schemas.microsoft.com/office/drawing/2014/main" id="{8025BFC5-ED7D-4F82-8057-FA8709544F82}"/>
              </a:ext>
            </a:extLst>
          </p:cNvPr>
          <p:cNvSpPr txBox="1"/>
          <p:nvPr/>
        </p:nvSpPr>
        <p:spPr>
          <a:xfrm>
            <a:off x="4012489" y="1147396"/>
            <a:ext cx="745251" cy="50428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b="1" dirty="0" err="1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Dr.W</a:t>
            </a:r>
            <a:endParaRPr lang="en-US" altLang="zh-TW" sz="2200" b="1" dirty="0">
              <a:solidFill>
                <a:schemeClr val="accent4">
                  <a:lumMod val="25000"/>
                </a:schemeClr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35" name="图形">
            <a:extLst>
              <a:ext uri="{FF2B5EF4-FFF2-40B4-BE49-F238E27FC236}">
                <a16:creationId xmlns:a16="http://schemas.microsoft.com/office/drawing/2014/main" id="{76B40E9E-F5F2-42FD-A3F9-DCA61ADBBF03}"/>
              </a:ext>
            </a:extLst>
          </p:cNvPr>
          <p:cNvSpPr txBox="1"/>
          <p:nvPr/>
        </p:nvSpPr>
        <p:spPr>
          <a:xfrm>
            <a:off x="8218430" y="1112516"/>
            <a:ext cx="1674666" cy="50428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200" b="1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Google Map</a:t>
            </a:r>
          </a:p>
        </p:txBody>
      </p:sp>
    </p:spTree>
    <p:extLst>
      <p:ext uri="{BB962C8B-B14F-4D97-AF65-F5344CB8AC3E}">
        <p14:creationId xmlns:p14="http://schemas.microsoft.com/office/powerpoint/2010/main" val="55251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">
            <a:extLst>
              <a:ext uri="{FF2B5EF4-FFF2-40B4-BE49-F238E27FC236}">
                <a16:creationId xmlns:a16="http://schemas.microsoft.com/office/drawing/2014/main" id="{217C36D4-318F-40E6-AE0D-FF1BB3AF6AF1}"/>
              </a:ext>
            </a:extLst>
          </p:cNvPr>
          <p:cNvSpPr txBox="1"/>
          <p:nvPr/>
        </p:nvSpPr>
        <p:spPr>
          <a:xfrm>
            <a:off x="5008245" y="2613025"/>
            <a:ext cx="7341942" cy="1188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7200" spc="75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Noto Sans" panose="020B0502040504020204" pitchFamily="34"/>
              </a:defRPr>
            </a:lvl1pPr>
          </a:lstStyle>
          <a:p>
            <a:r>
              <a:rPr lang="zh-TW" altLang="en-US" dirty="0">
                <a:sym typeface="+mn-lt"/>
              </a:rPr>
              <a:t>系統架構</a:t>
            </a:r>
          </a:p>
        </p:txBody>
      </p:sp>
      <p:sp>
        <p:nvSpPr>
          <p:cNvPr id="5" name="图形">
            <a:extLst>
              <a:ext uri="{FF2B5EF4-FFF2-40B4-BE49-F238E27FC236}">
                <a16:creationId xmlns:a16="http://schemas.microsoft.com/office/drawing/2014/main" id="{2D591316-8816-4B25-9DF4-0F2A9D7FDD32}"/>
              </a:ext>
            </a:extLst>
          </p:cNvPr>
          <p:cNvSpPr txBox="1"/>
          <p:nvPr/>
        </p:nvSpPr>
        <p:spPr>
          <a:xfrm>
            <a:off x="2777545" y="2837497"/>
            <a:ext cx="1499870" cy="144526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zh-TW" sz="8800" dirty="0">
                <a:ln>
                  <a:noFill/>
                </a:ln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0</a:t>
            </a:r>
            <a:r>
              <a:rPr lang="en-US" altLang="zh-TW" sz="8800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4</a:t>
            </a:r>
            <a:endParaRPr lang="zh-TW" altLang="zh-TW" sz="8800" dirty="0">
              <a:ln>
                <a:noFill/>
              </a:ln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40D7CB28-CD13-4F11-802F-18379898DBB3}"/>
              </a:ext>
            </a:extLst>
          </p:cNvPr>
          <p:cNvSpPr txBox="1"/>
          <p:nvPr/>
        </p:nvSpPr>
        <p:spPr>
          <a:xfrm>
            <a:off x="4080192" y="2687320"/>
            <a:ext cx="441325" cy="40005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思源黑体 CN Medium" panose="020B0600000000000000" charset="-122"/>
                <a:sym typeface="+mn-ea"/>
              </a:rPr>
              <a:t>四</a:t>
            </a:r>
            <a:endParaRPr lang="zh-TW" altLang="zh-TW" sz="2000" dirty="0">
              <a:ln>
                <a:noFill/>
              </a:ln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7" name="图形">
            <a:extLst>
              <a:ext uri="{FF2B5EF4-FFF2-40B4-BE49-F238E27FC236}">
                <a16:creationId xmlns:a16="http://schemas.microsoft.com/office/drawing/2014/main" id="{ECB7BE33-5A32-40CD-A163-47D773F7AF0F}"/>
              </a:ext>
            </a:extLst>
          </p:cNvPr>
          <p:cNvSpPr txBox="1"/>
          <p:nvPr/>
        </p:nvSpPr>
        <p:spPr>
          <a:xfrm>
            <a:off x="5061540" y="3836470"/>
            <a:ext cx="5861685" cy="7105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思源黑体 CN Normal" panose="020B0400000000000000" charset="-122"/>
                <a:sym typeface="+mn-ea"/>
              </a:rPr>
              <a:t>架構介紹、資料庫介紹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E32135-85B5-4722-96D5-D4255CDBEC4D}"/>
              </a:ext>
            </a:extLst>
          </p:cNvPr>
          <p:cNvSpPr txBox="1"/>
          <p:nvPr/>
        </p:nvSpPr>
        <p:spPr>
          <a:xfrm>
            <a:off x="4938795" y="4398507"/>
            <a:ext cx="298600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報告人：王暘嘉、洪孟筠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1429CEA-0EB0-43BD-A97E-CF8E098AE671}"/>
              </a:ext>
            </a:extLst>
          </p:cNvPr>
          <p:cNvCxnSpPr>
            <a:cxnSpLocks/>
          </p:cNvCxnSpPr>
          <p:nvPr/>
        </p:nvCxnSpPr>
        <p:spPr>
          <a:xfrm>
            <a:off x="5173882" y="4329057"/>
            <a:ext cx="4583576" cy="0"/>
          </a:xfrm>
          <a:prstGeom prst="line">
            <a:avLst/>
          </a:prstGeom>
          <a:ln w="28575">
            <a:solidFill>
              <a:srgbClr val="65B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3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DDB1AA-0003-4101-83A5-DE4A01D36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416" y="1164990"/>
            <a:ext cx="7989168" cy="542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图形">
            <a:extLst>
              <a:ext uri="{FF2B5EF4-FFF2-40B4-BE49-F238E27FC236}">
                <a16:creationId xmlns:a16="http://schemas.microsoft.com/office/drawing/2014/main" id="{E53D892F-C2B5-42F3-9BF2-BDDDA7765DDC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系統架構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E6356-6708-4F53-AAD5-427FB852B427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報告人：王暘嘉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87EB2F6-6D66-4CB6-8FCA-535874BE2F97}"/>
              </a:ext>
            </a:extLst>
          </p:cNvPr>
          <p:cNvSpPr/>
          <p:nvPr/>
        </p:nvSpPr>
        <p:spPr>
          <a:xfrm>
            <a:off x="81537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353F1455-F5F9-4B32-B8F0-2BBF79AC1284}"/>
              </a:ext>
            </a:extLst>
          </p:cNvPr>
          <p:cNvSpPr txBox="1"/>
          <p:nvPr/>
        </p:nvSpPr>
        <p:spPr>
          <a:xfrm>
            <a:off x="8324305" y="42341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架構介紹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7A3399-2E01-478F-88D0-BBC5BDAC3C46}"/>
              </a:ext>
            </a:extLst>
          </p:cNvPr>
          <p:cNvSpPr/>
          <p:nvPr/>
        </p:nvSpPr>
        <p:spPr>
          <a:xfrm>
            <a:off x="10023158" y="396875"/>
            <a:ext cx="1894522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8" name="图形">
            <a:extLst>
              <a:ext uri="{FF2B5EF4-FFF2-40B4-BE49-F238E27FC236}">
                <a16:creationId xmlns:a16="http://schemas.microsoft.com/office/drawing/2014/main" id="{59B416FC-DACD-4780-BCC0-748FA13213E5}"/>
              </a:ext>
            </a:extLst>
          </p:cNvPr>
          <p:cNvSpPr txBox="1"/>
          <p:nvPr/>
        </p:nvSpPr>
        <p:spPr>
          <a:xfrm>
            <a:off x="10193744" y="421513"/>
            <a:ext cx="1619999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資料庫介紹</a:t>
            </a:r>
            <a:endParaRPr lang="en-US" altLang="zh-TW" sz="2200" b="1" dirty="0"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77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58012F3-3ED3-4988-8931-93E5FA5D4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89" y="1395806"/>
            <a:ext cx="3734582" cy="52793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BCA06CD-526F-4C55-BBA1-DD3D5DE87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2976"/>
            <a:ext cx="3871497" cy="2998944"/>
          </a:xfrm>
          <a:prstGeom prst="rect">
            <a:avLst/>
          </a:prstGeom>
        </p:spPr>
      </p:pic>
      <p:sp>
        <p:nvSpPr>
          <p:cNvPr id="6" name="图形">
            <a:extLst>
              <a:ext uri="{FF2B5EF4-FFF2-40B4-BE49-F238E27FC236}">
                <a16:creationId xmlns:a16="http://schemas.microsoft.com/office/drawing/2014/main" id="{53A9D0C8-1FDA-438A-87F6-527B66CFD50A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系統架構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2A6C30-F011-4F9B-9C19-9C3D21B4042E}"/>
              </a:ext>
            </a:extLst>
          </p:cNvPr>
          <p:cNvSpPr txBox="1"/>
          <p:nvPr/>
        </p:nvSpPr>
        <p:spPr>
          <a:xfrm>
            <a:off x="5638802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報告人：洪孟筠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9C82638-9B77-44BA-8A6B-48086CF2BD31}"/>
              </a:ext>
            </a:extLst>
          </p:cNvPr>
          <p:cNvSpPr/>
          <p:nvPr/>
        </p:nvSpPr>
        <p:spPr>
          <a:xfrm>
            <a:off x="812323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9" name="图形">
            <a:extLst>
              <a:ext uri="{FF2B5EF4-FFF2-40B4-BE49-F238E27FC236}">
                <a16:creationId xmlns:a16="http://schemas.microsoft.com/office/drawing/2014/main" id="{D96CC927-B1B7-46EF-99D1-92ADDE9D55F8}"/>
              </a:ext>
            </a:extLst>
          </p:cNvPr>
          <p:cNvSpPr txBox="1"/>
          <p:nvPr/>
        </p:nvSpPr>
        <p:spPr>
          <a:xfrm>
            <a:off x="8293825" y="43484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架構介紹</a:t>
            </a:r>
            <a:endParaRPr lang="en-US" altLang="zh-TW" sz="2200" b="1" dirty="0"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9CEEBFF-0341-4F13-99B2-209055535248}"/>
              </a:ext>
            </a:extLst>
          </p:cNvPr>
          <p:cNvSpPr/>
          <p:nvPr/>
        </p:nvSpPr>
        <p:spPr>
          <a:xfrm>
            <a:off x="9992678" y="396875"/>
            <a:ext cx="1935162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1" name="图形">
            <a:extLst>
              <a:ext uri="{FF2B5EF4-FFF2-40B4-BE49-F238E27FC236}">
                <a16:creationId xmlns:a16="http://schemas.microsoft.com/office/drawing/2014/main" id="{944B3BD2-18F0-4ED4-AB03-68B5A2E1C6BA}"/>
              </a:ext>
            </a:extLst>
          </p:cNvPr>
          <p:cNvSpPr txBox="1"/>
          <p:nvPr/>
        </p:nvSpPr>
        <p:spPr>
          <a:xfrm>
            <a:off x="10163264" y="432943"/>
            <a:ext cx="1619999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Kosugi Maru" pitchFamily="2" charset="-120"/>
                <a:ea typeface="Kosugi Maru" pitchFamily="2" charset="-120"/>
              </a:rPr>
              <a:t>資料庫介紹</a:t>
            </a:r>
            <a:endParaRPr lang="en-US" altLang="zh-TW" dirty="0">
              <a:latin typeface="Kosugi Maru" pitchFamily="2" charset="-120"/>
              <a:ea typeface="Kosugi Maru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085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 descr="千库网_简约几何绿色小清新banner_背景编号6155755"/>
          <p:cNvPicPr>
            <a:picLocks noChangeAspect="1"/>
          </p:cNvPicPr>
          <p:nvPr/>
        </p:nvPicPr>
        <p:blipFill>
          <a:blip r:embed="rId25"/>
          <a:srcRect l="-243" t="60682" r="60565" b="341"/>
          <a:stretch>
            <a:fillRect/>
          </a:stretch>
        </p:blipFill>
        <p:spPr>
          <a:xfrm flipH="1">
            <a:off x="9066530" y="5389880"/>
            <a:ext cx="3125470" cy="1468120"/>
          </a:xfrm>
          <a:prstGeom prst="rect">
            <a:avLst/>
          </a:prstGeom>
        </p:spPr>
      </p:pic>
      <p:pic>
        <p:nvPicPr>
          <p:cNvPr id="4" name="图形" descr="千库网_简约几何绿色小清新banner_背景编号6155755"/>
          <p:cNvPicPr>
            <a:picLocks noChangeAspect="1"/>
          </p:cNvPicPr>
          <p:nvPr/>
        </p:nvPicPr>
        <p:blipFill>
          <a:blip r:embed="rId25"/>
          <a:srcRect l="-243" t="60682" r="60565" b="341"/>
          <a:stretch>
            <a:fillRect/>
          </a:stretch>
        </p:blipFill>
        <p:spPr>
          <a:xfrm>
            <a:off x="-20320" y="5394325"/>
            <a:ext cx="3125470" cy="1468120"/>
          </a:xfrm>
          <a:prstGeom prst="rect">
            <a:avLst/>
          </a:prstGeom>
        </p:spPr>
      </p:pic>
      <p:pic>
        <p:nvPicPr>
          <p:cNvPr id="3" name="图形" descr="千库网_简约几何绿色小清新banner_背景编号6155755"/>
          <p:cNvPicPr>
            <a:picLocks noChangeAspect="1"/>
          </p:cNvPicPr>
          <p:nvPr/>
        </p:nvPicPr>
        <p:blipFill>
          <a:blip r:embed="rId25"/>
          <a:srcRect l="80463" t="627" r="6213" b="74578"/>
          <a:stretch>
            <a:fillRect/>
          </a:stretch>
        </p:blipFill>
        <p:spPr>
          <a:xfrm flipH="1">
            <a:off x="3810" y="-15875"/>
            <a:ext cx="1918970" cy="1707515"/>
          </a:xfrm>
          <a:prstGeom prst="rect">
            <a:avLst/>
          </a:prstGeom>
        </p:spPr>
      </p:pic>
      <p:pic>
        <p:nvPicPr>
          <p:cNvPr id="2" name="图形" descr="千库网_简约几何绿色小清新banner_背景编号6155755"/>
          <p:cNvPicPr>
            <a:picLocks noChangeAspect="1"/>
          </p:cNvPicPr>
          <p:nvPr/>
        </p:nvPicPr>
        <p:blipFill>
          <a:blip r:embed="rId25"/>
          <a:srcRect l="52844" t="25781" r="406" b="9"/>
          <a:stretch>
            <a:fillRect/>
          </a:stretch>
        </p:blipFill>
        <p:spPr>
          <a:xfrm flipV="1">
            <a:off x="9132570" y="-20955"/>
            <a:ext cx="3118485" cy="2367280"/>
          </a:xfrm>
          <a:prstGeom prst="rect">
            <a:avLst/>
          </a:prstGeom>
        </p:spPr>
      </p:pic>
      <p:sp>
        <p:nvSpPr>
          <p:cNvPr id="110" name="图形"/>
          <p:cNvSpPr>
            <a:spLocks noEditPoints="1"/>
          </p:cNvSpPr>
          <p:nvPr/>
        </p:nvSpPr>
        <p:spPr bwMode="auto">
          <a:xfrm>
            <a:off x="4633595" y="2878455"/>
            <a:ext cx="532130" cy="415290"/>
          </a:xfrm>
          <a:custGeom>
            <a:avLst/>
            <a:gdLst>
              <a:gd name="T0" fmla="*/ 6 w 260"/>
              <a:gd name="T1" fmla="*/ 111 h 203"/>
              <a:gd name="T2" fmla="*/ 28 w 260"/>
              <a:gd name="T3" fmla="*/ 106 h 203"/>
              <a:gd name="T4" fmla="*/ 28 w 260"/>
              <a:gd name="T5" fmla="*/ 103 h 203"/>
              <a:gd name="T6" fmla="*/ 38 w 260"/>
              <a:gd name="T7" fmla="*/ 90 h 203"/>
              <a:gd name="T8" fmla="*/ 59 w 260"/>
              <a:gd name="T9" fmla="*/ 41 h 203"/>
              <a:gd name="T10" fmla="*/ 51 w 260"/>
              <a:gd name="T11" fmla="*/ 35 h 203"/>
              <a:gd name="T12" fmla="*/ 87 w 260"/>
              <a:gd name="T13" fmla="*/ 9 h 203"/>
              <a:gd name="T14" fmla="*/ 131 w 260"/>
              <a:gd name="T15" fmla="*/ 0 h 203"/>
              <a:gd name="T16" fmla="*/ 173 w 260"/>
              <a:gd name="T17" fmla="*/ 9 h 203"/>
              <a:gd name="T18" fmla="*/ 207 w 260"/>
              <a:gd name="T19" fmla="*/ 34 h 203"/>
              <a:gd name="T20" fmla="*/ 201 w 260"/>
              <a:gd name="T21" fmla="*/ 40 h 203"/>
              <a:gd name="T22" fmla="*/ 225 w 260"/>
              <a:gd name="T23" fmla="*/ 91 h 203"/>
              <a:gd name="T24" fmla="*/ 232 w 260"/>
              <a:gd name="T25" fmla="*/ 103 h 203"/>
              <a:gd name="T26" fmla="*/ 232 w 260"/>
              <a:gd name="T27" fmla="*/ 106 h 203"/>
              <a:gd name="T28" fmla="*/ 254 w 260"/>
              <a:gd name="T29" fmla="*/ 111 h 203"/>
              <a:gd name="T30" fmla="*/ 254 w 260"/>
              <a:gd name="T31" fmla="*/ 177 h 203"/>
              <a:gd name="T32" fmla="*/ 232 w 260"/>
              <a:gd name="T33" fmla="*/ 184 h 203"/>
              <a:gd name="T34" fmla="*/ 232 w 260"/>
              <a:gd name="T35" fmla="*/ 189 h 203"/>
              <a:gd name="T36" fmla="*/ 219 w 260"/>
              <a:gd name="T37" fmla="*/ 203 h 203"/>
              <a:gd name="T38" fmla="*/ 219 w 260"/>
              <a:gd name="T39" fmla="*/ 203 h 203"/>
              <a:gd name="T40" fmla="*/ 206 w 260"/>
              <a:gd name="T41" fmla="*/ 189 h 203"/>
              <a:gd name="T42" fmla="*/ 206 w 260"/>
              <a:gd name="T43" fmla="*/ 103 h 203"/>
              <a:gd name="T44" fmla="*/ 211 w 260"/>
              <a:gd name="T45" fmla="*/ 93 h 203"/>
              <a:gd name="T46" fmla="*/ 190 w 260"/>
              <a:gd name="T47" fmla="*/ 50 h 203"/>
              <a:gd name="T48" fmla="*/ 184 w 260"/>
              <a:gd name="T49" fmla="*/ 56 h 203"/>
              <a:gd name="T50" fmla="*/ 159 w 260"/>
              <a:gd name="T51" fmla="*/ 39 h 203"/>
              <a:gd name="T52" fmla="*/ 130 w 260"/>
              <a:gd name="T53" fmla="*/ 32 h 203"/>
              <a:gd name="T54" fmla="*/ 100 w 260"/>
              <a:gd name="T55" fmla="*/ 39 h 203"/>
              <a:gd name="T56" fmla="*/ 76 w 260"/>
              <a:gd name="T57" fmla="*/ 56 h 203"/>
              <a:gd name="T58" fmla="*/ 70 w 260"/>
              <a:gd name="T59" fmla="*/ 51 h 203"/>
              <a:gd name="T60" fmla="*/ 52 w 260"/>
              <a:gd name="T61" fmla="*/ 96 h 203"/>
              <a:gd name="T62" fmla="*/ 54 w 260"/>
              <a:gd name="T63" fmla="*/ 103 h 203"/>
              <a:gd name="T64" fmla="*/ 54 w 260"/>
              <a:gd name="T65" fmla="*/ 189 h 203"/>
              <a:gd name="T66" fmla="*/ 41 w 260"/>
              <a:gd name="T67" fmla="*/ 203 h 203"/>
              <a:gd name="T68" fmla="*/ 41 w 260"/>
              <a:gd name="T69" fmla="*/ 203 h 203"/>
              <a:gd name="T70" fmla="*/ 28 w 260"/>
              <a:gd name="T71" fmla="*/ 189 h 203"/>
              <a:gd name="T72" fmla="*/ 28 w 260"/>
              <a:gd name="T73" fmla="*/ 184 h 203"/>
              <a:gd name="T74" fmla="*/ 6 w 260"/>
              <a:gd name="T75" fmla="*/ 177 h 203"/>
              <a:gd name="T76" fmla="*/ 6 w 260"/>
              <a:gd name="T77" fmla="*/ 111 h 203"/>
              <a:gd name="T78" fmla="*/ 201 w 260"/>
              <a:gd name="T79" fmla="*/ 113 h 203"/>
              <a:gd name="T80" fmla="*/ 194 w 260"/>
              <a:gd name="T81" fmla="*/ 120 h 203"/>
              <a:gd name="T82" fmla="*/ 194 w 260"/>
              <a:gd name="T83" fmla="*/ 171 h 203"/>
              <a:gd name="T84" fmla="*/ 201 w 260"/>
              <a:gd name="T85" fmla="*/ 177 h 203"/>
              <a:gd name="T86" fmla="*/ 201 w 260"/>
              <a:gd name="T87" fmla="*/ 113 h 203"/>
              <a:gd name="T88" fmla="*/ 60 w 260"/>
              <a:gd name="T89" fmla="*/ 113 h 203"/>
              <a:gd name="T90" fmla="*/ 60 w 260"/>
              <a:gd name="T91" fmla="*/ 177 h 203"/>
              <a:gd name="T92" fmla="*/ 66 w 260"/>
              <a:gd name="T93" fmla="*/ 171 h 203"/>
              <a:gd name="T94" fmla="*/ 66 w 260"/>
              <a:gd name="T95" fmla="*/ 120 h 203"/>
              <a:gd name="T96" fmla="*/ 60 w 260"/>
              <a:gd name="T97" fmla="*/ 11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0" h="203">
                <a:moveTo>
                  <a:pt x="6" y="111"/>
                </a:moveTo>
                <a:cubicBezTo>
                  <a:pt x="28" y="106"/>
                  <a:pt x="28" y="106"/>
                  <a:pt x="28" y="106"/>
                </a:cubicBezTo>
                <a:cubicBezTo>
                  <a:pt x="28" y="103"/>
                  <a:pt x="28" y="103"/>
                  <a:pt x="28" y="103"/>
                </a:cubicBezTo>
                <a:cubicBezTo>
                  <a:pt x="28" y="97"/>
                  <a:pt x="32" y="92"/>
                  <a:pt x="38" y="90"/>
                </a:cubicBezTo>
                <a:cubicBezTo>
                  <a:pt x="40" y="70"/>
                  <a:pt x="48" y="54"/>
                  <a:pt x="59" y="41"/>
                </a:cubicBezTo>
                <a:cubicBezTo>
                  <a:pt x="51" y="35"/>
                  <a:pt x="51" y="35"/>
                  <a:pt x="51" y="35"/>
                </a:cubicBezTo>
                <a:cubicBezTo>
                  <a:pt x="61" y="24"/>
                  <a:pt x="73" y="15"/>
                  <a:pt x="87" y="9"/>
                </a:cubicBezTo>
                <a:cubicBezTo>
                  <a:pt x="101" y="3"/>
                  <a:pt x="116" y="0"/>
                  <a:pt x="131" y="0"/>
                </a:cubicBezTo>
                <a:cubicBezTo>
                  <a:pt x="144" y="0"/>
                  <a:pt x="159" y="3"/>
                  <a:pt x="173" y="9"/>
                </a:cubicBezTo>
                <a:cubicBezTo>
                  <a:pt x="185" y="15"/>
                  <a:pt x="197" y="23"/>
                  <a:pt x="207" y="34"/>
                </a:cubicBezTo>
                <a:cubicBezTo>
                  <a:pt x="201" y="40"/>
                  <a:pt x="201" y="40"/>
                  <a:pt x="201" y="40"/>
                </a:cubicBezTo>
                <a:cubicBezTo>
                  <a:pt x="213" y="53"/>
                  <a:pt x="222" y="70"/>
                  <a:pt x="225" y="91"/>
                </a:cubicBezTo>
                <a:cubicBezTo>
                  <a:pt x="229" y="93"/>
                  <a:pt x="232" y="98"/>
                  <a:pt x="232" y="103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54" y="111"/>
                  <a:pt x="254" y="111"/>
                  <a:pt x="254" y="111"/>
                </a:cubicBezTo>
                <a:cubicBezTo>
                  <a:pt x="260" y="133"/>
                  <a:pt x="260" y="155"/>
                  <a:pt x="254" y="177"/>
                </a:cubicBezTo>
                <a:cubicBezTo>
                  <a:pt x="232" y="184"/>
                  <a:pt x="232" y="184"/>
                  <a:pt x="232" y="184"/>
                </a:cubicBezTo>
                <a:cubicBezTo>
                  <a:pt x="232" y="189"/>
                  <a:pt x="232" y="189"/>
                  <a:pt x="232" y="189"/>
                </a:cubicBezTo>
                <a:cubicBezTo>
                  <a:pt x="232" y="197"/>
                  <a:pt x="227" y="203"/>
                  <a:pt x="219" y="203"/>
                </a:cubicBezTo>
                <a:cubicBezTo>
                  <a:pt x="219" y="203"/>
                  <a:pt x="219" y="203"/>
                  <a:pt x="219" y="203"/>
                </a:cubicBezTo>
                <a:cubicBezTo>
                  <a:pt x="212" y="203"/>
                  <a:pt x="206" y="197"/>
                  <a:pt x="206" y="189"/>
                </a:cubicBezTo>
                <a:cubicBezTo>
                  <a:pt x="206" y="103"/>
                  <a:pt x="206" y="103"/>
                  <a:pt x="206" y="103"/>
                </a:cubicBezTo>
                <a:cubicBezTo>
                  <a:pt x="206" y="99"/>
                  <a:pt x="208" y="95"/>
                  <a:pt x="211" y="93"/>
                </a:cubicBezTo>
                <a:cubicBezTo>
                  <a:pt x="208" y="75"/>
                  <a:pt x="200" y="61"/>
                  <a:pt x="190" y="50"/>
                </a:cubicBezTo>
                <a:cubicBezTo>
                  <a:pt x="184" y="56"/>
                  <a:pt x="184" y="56"/>
                  <a:pt x="184" y="56"/>
                </a:cubicBezTo>
                <a:cubicBezTo>
                  <a:pt x="177" y="49"/>
                  <a:pt x="168" y="43"/>
                  <a:pt x="159" y="39"/>
                </a:cubicBezTo>
                <a:cubicBezTo>
                  <a:pt x="150" y="35"/>
                  <a:pt x="139" y="33"/>
                  <a:pt x="130" y="32"/>
                </a:cubicBezTo>
                <a:cubicBezTo>
                  <a:pt x="120" y="32"/>
                  <a:pt x="110" y="34"/>
                  <a:pt x="100" y="39"/>
                </a:cubicBezTo>
                <a:cubicBezTo>
                  <a:pt x="91" y="43"/>
                  <a:pt x="83" y="49"/>
                  <a:pt x="76" y="56"/>
                </a:cubicBezTo>
                <a:cubicBezTo>
                  <a:pt x="70" y="51"/>
                  <a:pt x="70" y="51"/>
                  <a:pt x="70" y="51"/>
                </a:cubicBezTo>
                <a:cubicBezTo>
                  <a:pt x="60" y="62"/>
                  <a:pt x="53" y="77"/>
                  <a:pt x="52" y="96"/>
                </a:cubicBezTo>
                <a:cubicBezTo>
                  <a:pt x="53" y="98"/>
                  <a:pt x="54" y="100"/>
                  <a:pt x="54" y="103"/>
                </a:cubicBezTo>
                <a:cubicBezTo>
                  <a:pt x="54" y="189"/>
                  <a:pt x="54" y="189"/>
                  <a:pt x="54" y="189"/>
                </a:cubicBezTo>
                <a:cubicBezTo>
                  <a:pt x="54" y="197"/>
                  <a:pt x="48" y="203"/>
                  <a:pt x="41" y="203"/>
                </a:cubicBezTo>
                <a:cubicBezTo>
                  <a:pt x="41" y="203"/>
                  <a:pt x="41" y="203"/>
                  <a:pt x="41" y="203"/>
                </a:cubicBezTo>
                <a:cubicBezTo>
                  <a:pt x="34" y="203"/>
                  <a:pt x="28" y="197"/>
                  <a:pt x="28" y="189"/>
                </a:cubicBezTo>
                <a:cubicBezTo>
                  <a:pt x="28" y="184"/>
                  <a:pt x="28" y="184"/>
                  <a:pt x="28" y="184"/>
                </a:cubicBezTo>
                <a:cubicBezTo>
                  <a:pt x="6" y="177"/>
                  <a:pt x="6" y="177"/>
                  <a:pt x="6" y="177"/>
                </a:cubicBezTo>
                <a:cubicBezTo>
                  <a:pt x="0" y="155"/>
                  <a:pt x="0" y="133"/>
                  <a:pt x="6" y="111"/>
                </a:cubicBezTo>
                <a:close/>
                <a:moveTo>
                  <a:pt x="201" y="113"/>
                </a:moveTo>
                <a:cubicBezTo>
                  <a:pt x="194" y="120"/>
                  <a:pt x="194" y="120"/>
                  <a:pt x="194" y="120"/>
                </a:cubicBezTo>
                <a:cubicBezTo>
                  <a:pt x="194" y="171"/>
                  <a:pt x="194" y="171"/>
                  <a:pt x="194" y="171"/>
                </a:cubicBezTo>
                <a:cubicBezTo>
                  <a:pt x="201" y="177"/>
                  <a:pt x="201" y="177"/>
                  <a:pt x="201" y="177"/>
                </a:cubicBezTo>
                <a:cubicBezTo>
                  <a:pt x="201" y="113"/>
                  <a:pt x="201" y="113"/>
                  <a:pt x="201" y="113"/>
                </a:cubicBezTo>
                <a:close/>
                <a:moveTo>
                  <a:pt x="60" y="113"/>
                </a:moveTo>
                <a:cubicBezTo>
                  <a:pt x="60" y="177"/>
                  <a:pt x="60" y="177"/>
                  <a:pt x="60" y="177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6" y="120"/>
                  <a:pt x="66" y="120"/>
                  <a:pt x="66" y="120"/>
                </a:cubicBezTo>
                <a:lnTo>
                  <a:pt x="60" y="1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118" name="图形"/>
          <p:cNvSpPr>
            <a:spLocks noEditPoints="1"/>
          </p:cNvSpPr>
          <p:nvPr/>
        </p:nvSpPr>
        <p:spPr bwMode="auto">
          <a:xfrm>
            <a:off x="9831070" y="2867025"/>
            <a:ext cx="525780" cy="367030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119" name="图形" descr="32313535393238333b32313535393238353bb9a4d7f7b7d6cef6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109470" y="2847340"/>
            <a:ext cx="478155" cy="478155"/>
          </a:xfrm>
          <a:prstGeom prst="rect">
            <a:avLst/>
          </a:prstGeom>
        </p:spPr>
      </p:pic>
      <p:pic>
        <p:nvPicPr>
          <p:cNvPr id="120" name="图形" descr="343435383037383b343533303432333bbbf9b4a1d0d4b9a4d7f7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204075" y="2766060"/>
            <a:ext cx="565785" cy="565785"/>
          </a:xfrm>
          <a:prstGeom prst="rect">
            <a:avLst/>
          </a:prstGeom>
        </p:spPr>
      </p:pic>
      <p:sp>
        <p:nvSpPr>
          <p:cNvPr id="30" name="图形"/>
          <p:cNvSpPr txBox="1"/>
          <p:nvPr/>
        </p:nvSpPr>
        <p:spPr>
          <a:xfrm>
            <a:off x="1289685" y="835660"/>
            <a:ext cx="1569720" cy="92329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大綱</a:t>
            </a:r>
            <a:endParaRPr lang="zh-TW" altLang="zh-TW" sz="54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52" name="图形"/>
          <p:cNvSpPr/>
          <p:nvPr/>
        </p:nvSpPr>
        <p:spPr>
          <a:xfrm rot="5400000" flipH="1">
            <a:off x="3092450" y="1240155"/>
            <a:ext cx="267335" cy="205740"/>
          </a:xfrm>
          <a:prstGeom prst="triangle">
            <a:avLst/>
          </a:prstGeom>
          <a:solidFill>
            <a:srgbClr val="92C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字魂58号-创中黑" panose="00000500000000000000" charset="-122"/>
            </a:endParaRPr>
          </a:p>
        </p:txBody>
      </p:sp>
      <p:sp>
        <p:nvSpPr>
          <p:cNvPr id="56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CC9326C1-E6A4-45FD-AE9C-DEB41AFADFF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1788" y="2224369"/>
            <a:ext cx="923366" cy="808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TW" altLang="zh-TW" sz="4400" dirty="0">
                <a:gradFill>
                  <a:gsLst>
                    <a:gs pos="2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01</a:t>
            </a:r>
          </a:p>
        </p:txBody>
      </p:sp>
      <p:sp>
        <p:nvSpPr>
          <p:cNvPr id="57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7DABF257-B215-4835-B1E5-969CF704B0F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2583988" y="2281966"/>
            <a:ext cx="2117364" cy="6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500" dirty="0">
                <a:solidFill>
                  <a:srgbClr val="306E6A"/>
                </a:solidFill>
                <a:latin typeface="Kosugi Maru" pitchFamily="2" charset="-120"/>
                <a:ea typeface="Kosugi Maru" pitchFamily="2" charset="-120"/>
              </a:rPr>
              <a:t>製作動機</a:t>
            </a:r>
            <a:endParaRPr lang="zh-CN" altLang="en-US" sz="2500" dirty="0">
              <a:solidFill>
                <a:srgbClr val="306E6A"/>
              </a:solidFill>
              <a:latin typeface="Kosugi Maru" pitchFamily="2" charset="-120"/>
              <a:ea typeface="Noto Sans TC" panose="020B0200000000000000" pitchFamily="34" charset="-120"/>
              <a:cs typeface="字魂58号-创中黑" panose="00000500000000000000" charset="-122"/>
            </a:endParaRPr>
          </a:p>
        </p:txBody>
      </p:sp>
      <p:cxnSp>
        <p:nvCxnSpPr>
          <p:cNvPr id="58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C49AED56-B833-45DD-B874-54743B47918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1781383" y="3015250"/>
            <a:ext cx="2773815" cy="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olid"/>
          </a:ln>
        </p:spPr>
      </p:cxnSp>
      <p:sp>
        <p:nvSpPr>
          <p:cNvPr id="59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A1DD1ED4-7AEB-4DC0-9D35-03503C935A3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01788" y="3314385"/>
            <a:ext cx="923366" cy="808842"/>
          </a:xfrm>
          <a:prstGeom prst="rect">
            <a:avLst/>
          </a:prstGeom>
          <a:noFill/>
        </p:spPr>
        <p:txBody>
          <a:bodyPr tIns="0" rIns="0" bIns="0" anchor="ctr">
            <a:normAutofit/>
          </a:bodyPr>
          <a:lstStyle/>
          <a:p>
            <a:pPr algn="ctr">
              <a:defRPr/>
            </a:pPr>
            <a:r>
              <a:rPr lang="zh-TW" altLang="zh-TW" sz="4400">
                <a:gradFill>
                  <a:gsLst>
                    <a:gs pos="20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02</a:t>
            </a:r>
          </a:p>
        </p:txBody>
      </p:sp>
      <p:sp>
        <p:nvSpPr>
          <p:cNvPr id="60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CAA38ACE-B8ED-4A65-A69F-ED67B100EE2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2583988" y="3361454"/>
            <a:ext cx="2117364" cy="71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500" dirty="0">
                <a:solidFill>
                  <a:srgbClr val="306E6A"/>
                </a:solidFill>
                <a:latin typeface="Kosugi Maru" pitchFamily="2" charset="-120"/>
                <a:ea typeface="Kosugi Maru" pitchFamily="2" charset="-120"/>
              </a:rPr>
              <a:t>系統目標</a:t>
            </a:r>
            <a:endParaRPr lang="zh-CN" altLang="en-US" sz="2500" dirty="0">
              <a:solidFill>
                <a:srgbClr val="306E6A"/>
              </a:solidFill>
              <a:latin typeface="Kosugi Maru" pitchFamily="2" charset="-120"/>
              <a:ea typeface="Noto Sans TC" panose="020B0200000000000000" pitchFamily="34" charset="-120"/>
              <a:cs typeface="字魂58号-创中黑" panose="00000500000000000000" charset="-122"/>
            </a:endParaRPr>
          </a:p>
        </p:txBody>
      </p:sp>
      <p:cxnSp>
        <p:nvCxnSpPr>
          <p:cNvPr id="61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C846CF37-D9F8-4AF7-8C67-6A66DFA0242A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1781383" y="4105266"/>
            <a:ext cx="2773815" cy="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olid"/>
          </a:ln>
        </p:spPr>
      </p:cxnSp>
      <p:sp>
        <p:nvSpPr>
          <p:cNvPr id="62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06321B37-1248-426C-80CE-10178EBF5DA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601788" y="4503494"/>
            <a:ext cx="923366" cy="808842"/>
          </a:xfrm>
          <a:prstGeom prst="rect">
            <a:avLst/>
          </a:prstGeom>
          <a:noFill/>
        </p:spPr>
        <p:txBody>
          <a:bodyPr tIns="0" rIns="0" bIns="0" anchor="ctr">
            <a:normAutofit/>
          </a:bodyPr>
          <a:lstStyle/>
          <a:p>
            <a:pPr algn="ctr">
              <a:defRPr/>
            </a:pPr>
            <a:r>
              <a:rPr lang="zh-TW" altLang="zh-TW" sz="4400">
                <a:gradFill>
                  <a:gsLst>
                    <a:gs pos="2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03</a:t>
            </a:r>
          </a:p>
        </p:txBody>
      </p:sp>
      <p:sp>
        <p:nvSpPr>
          <p:cNvPr id="63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266469AE-1226-470C-91F5-9027AF9BFB8F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2583988" y="4550563"/>
            <a:ext cx="2117364" cy="71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500" dirty="0">
                <a:solidFill>
                  <a:srgbClr val="306E6A"/>
                </a:solidFill>
                <a:latin typeface="Kosugi Maru" pitchFamily="2" charset="-120"/>
                <a:ea typeface="Kosugi Maru" pitchFamily="2" charset="-120"/>
              </a:rPr>
              <a:t>系統比較</a:t>
            </a:r>
            <a:endParaRPr lang="zh-CN" altLang="en-US" sz="2500" dirty="0">
              <a:solidFill>
                <a:srgbClr val="306E6A"/>
              </a:solidFill>
              <a:latin typeface="Kosugi Maru" pitchFamily="2" charset="-120"/>
              <a:ea typeface="Noto Sans TC" panose="020B0200000000000000" pitchFamily="34" charset="-120"/>
              <a:cs typeface="字魂58号-创中黑" panose="00000500000000000000" charset="-122"/>
            </a:endParaRPr>
          </a:p>
        </p:txBody>
      </p:sp>
      <p:cxnSp>
        <p:nvCxnSpPr>
          <p:cNvPr id="64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42F27459-AF86-4E69-BE25-001D39EF9CAF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1781383" y="5294376"/>
            <a:ext cx="2773815" cy="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olid"/>
          </a:ln>
        </p:spPr>
      </p:cxnSp>
      <p:sp>
        <p:nvSpPr>
          <p:cNvPr id="65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5FFEB2E6-31AA-482B-8D49-95E6F29D9E3F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484917" y="1462458"/>
            <a:ext cx="923366" cy="808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TW" altLang="zh-TW" sz="4400">
                <a:gradFill>
                  <a:gsLst>
                    <a:gs pos="20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04</a:t>
            </a:r>
          </a:p>
        </p:txBody>
      </p:sp>
      <p:sp>
        <p:nvSpPr>
          <p:cNvPr id="66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19ECBE29-7AB3-4C5B-8628-A9EC35578553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flipH="1">
            <a:off x="7467735" y="1520056"/>
            <a:ext cx="2117364" cy="6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500" dirty="0">
                <a:solidFill>
                  <a:srgbClr val="306E6A"/>
                </a:solidFill>
                <a:latin typeface="Kosugi Maru" pitchFamily="2" charset="-120"/>
                <a:ea typeface="Kosugi Maru" pitchFamily="2" charset="-120"/>
              </a:rPr>
              <a:t>系統架構</a:t>
            </a:r>
            <a:endParaRPr lang="zh-CN" altLang="en-US" sz="2500" dirty="0">
              <a:solidFill>
                <a:srgbClr val="306E6A"/>
              </a:solidFill>
              <a:latin typeface="Kosugi Maru" pitchFamily="2" charset="-120"/>
              <a:ea typeface="Noto Sans TC" panose="020B0200000000000000" pitchFamily="34" charset="-120"/>
              <a:cs typeface="字魂58号-创中黑" panose="00000500000000000000" charset="-122"/>
            </a:endParaRPr>
          </a:p>
        </p:txBody>
      </p:sp>
      <p:cxnSp>
        <p:nvCxnSpPr>
          <p:cNvPr id="67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2C6096E5-ABD2-467E-B65F-CF186E0A95F5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653984" y="2253339"/>
            <a:ext cx="2773815" cy="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olid"/>
          </a:ln>
        </p:spPr>
      </p:cxnSp>
      <p:sp>
        <p:nvSpPr>
          <p:cNvPr id="68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B17D4735-72D2-4700-8DD4-00DA17F77DC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484917" y="2552475"/>
            <a:ext cx="923366" cy="808842"/>
          </a:xfrm>
          <a:prstGeom prst="rect">
            <a:avLst/>
          </a:prstGeom>
          <a:noFill/>
        </p:spPr>
        <p:txBody>
          <a:bodyPr tIns="0" rIns="0" bIns="0" anchor="ctr">
            <a:normAutofit/>
          </a:bodyPr>
          <a:lstStyle/>
          <a:p>
            <a:pPr algn="ctr">
              <a:defRPr/>
            </a:pPr>
            <a:r>
              <a:rPr lang="zh-TW" altLang="zh-TW" sz="4400" dirty="0">
                <a:gradFill>
                  <a:gsLst>
                    <a:gs pos="2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05</a:t>
            </a:r>
          </a:p>
        </p:txBody>
      </p:sp>
      <p:sp>
        <p:nvSpPr>
          <p:cNvPr id="69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5ECEB4BE-451F-4C82-ACDC-2FDD92629424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 flipH="1">
            <a:off x="7467735" y="2599543"/>
            <a:ext cx="2117364" cy="71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500" dirty="0">
                <a:solidFill>
                  <a:srgbClr val="306E6A"/>
                </a:solidFill>
                <a:latin typeface="Kosugi Maru" pitchFamily="2" charset="-120"/>
                <a:ea typeface="Kosugi Maru" pitchFamily="2" charset="-120"/>
              </a:rPr>
              <a:t>工作分配</a:t>
            </a:r>
            <a:endParaRPr lang="zh-CN" altLang="en-US" sz="2500" dirty="0">
              <a:solidFill>
                <a:srgbClr val="306E6A"/>
              </a:solidFill>
              <a:latin typeface="Kosugi Maru" pitchFamily="2" charset="-120"/>
              <a:ea typeface="Noto Sans TC" panose="020B0200000000000000" pitchFamily="34" charset="-120"/>
              <a:cs typeface="字魂58号-创中黑" panose="00000500000000000000" charset="-122"/>
            </a:endParaRPr>
          </a:p>
        </p:txBody>
      </p:sp>
      <p:cxnSp>
        <p:nvCxnSpPr>
          <p:cNvPr id="70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0E1B21C9-6992-49E5-8D3A-0C8F0855A563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6665131" y="3343357"/>
            <a:ext cx="2773815" cy="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olid"/>
          </a:ln>
        </p:spPr>
      </p:cxnSp>
      <p:sp>
        <p:nvSpPr>
          <p:cNvPr id="71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A0FB5203-86EA-4D26-9BC3-FD0D5EFA7FC8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484917" y="3741584"/>
            <a:ext cx="923366" cy="808842"/>
          </a:xfrm>
          <a:prstGeom prst="rect">
            <a:avLst/>
          </a:prstGeom>
          <a:noFill/>
        </p:spPr>
        <p:txBody>
          <a:bodyPr tIns="0" rIns="0" bIns="0" anchor="ctr">
            <a:normAutofit/>
          </a:bodyPr>
          <a:lstStyle/>
          <a:p>
            <a:pPr algn="ctr">
              <a:defRPr/>
            </a:pPr>
            <a:r>
              <a:rPr lang="zh-TW" altLang="zh-TW" sz="4400" dirty="0">
                <a:gradFill>
                  <a:gsLst>
                    <a:gs pos="20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0</a:t>
            </a:r>
            <a:r>
              <a:rPr lang="en-US" altLang="zh-TW" sz="4400" dirty="0">
                <a:gradFill>
                  <a:gsLst>
                    <a:gs pos="20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6</a:t>
            </a:r>
            <a:endParaRPr lang="zh-TW" altLang="zh-TW" sz="4400" dirty="0">
              <a:gradFill>
                <a:gsLst>
                  <a:gs pos="20000">
                    <a:schemeClr val="accent3"/>
                  </a:gs>
                  <a:gs pos="100000">
                    <a:schemeClr val="accent4"/>
                  </a:gs>
                </a:gsLst>
                <a:lin ang="5400000" scaled="0"/>
              </a:gra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72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6E1A358E-76C5-4EDC-B858-3C2FE2C11AFF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 flipH="1">
            <a:off x="7467735" y="3788653"/>
            <a:ext cx="2117364" cy="71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500">
                <a:solidFill>
                  <a:srgbClr val="306E6A"/>
                </a:solidFill>
                <a:latin typeface="Kosugi Maru" pitchFamily="2" charset="-120"/>
                <a:ea typeface="Kosugi Maru" pitchFamily="2" charset="-120"/>
              </a:defRPr>
            </a:lvl1pPr>
            <a:lvl2pPr marL="742950" indent="-285750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TW" altLang="en-US" dirty="0"/>
              <a:t>未來展望</a:t>
            </a:r>
            <a:endParaRPr lang="zh-CN" altLang="en-US" dirty="0"/>
          </a:p>
        </p:txBody>
      </p:sp>
      <p:cxnSp>
        <p:nvCxnSpPr>
          <p:cNvPr id="73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A6B2B3AE-0FA2-4F71-B942-00197FA8EC40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6665131" y="4532466"/>
            <a:ext cx="2773815" cy="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olid"/>
          </a:ln>
        </p:spPr>
      </p:cxnSp>
      <p:sp>
        <p:nvSpPr>
          <p:cNvPr id="84" name="图形">
            <a:extLst>
              <a:ext uri="{FF2B5EF4-FFF2-40B4-BE49-F238E27FC236}">
                <a16:creationId xmlns:a16="http://schemas.microsoft.com/office/drawing/2014/main" id="{11D63F40-4D69-4CC8-83AF-BCE035AD2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722" y="2230562"/>
            <a:ext cx="759277" cy="757599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87" name="图形">
            <a:extLst>
              <a:ext uri="{FF2B5EF4-FFF2-40B4-BE49-F238E27FC236}">
                <a16:creationId xmlns:a16="http://schemas.microsoft.com/office/drawing/2014/main" id="{36807561-F428-4069-986F-5F5ADB803EF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121150" y="2427990"/>
            <a:ext cx="453069" cy="343120"/>
          </a:xfrm>
          <a:custGeom>
            <a:avLst/>
            <a:gdLst>
              <a:gd name="T0" fmla="*/ 89 w 286"/>
              <a:gd name="T1" fmla="*/ 53 h 217"/>
              <a:gd name="T2" fmla="*/ 197 w 286"/>
              <a:gd name="T3" fmla="*/ 51 h 217"/>
              <a:gd name="T4" fmla="*/ 187 w 286"/>
              <a:gd name="T5" fmla="*/ 60 h 217"/>
              <a:gd name="T6" fmla="*/ 100 w 286"/>
              <a:gd name="T7" fmla="*/ 62 h 217"/>
              <a:gd name="T8" fmla="*/ 120 w 286"/>
              <a:gd name="T9" fmla="*/ 80 h 217"/>
              <a:gd name="T10" fmla="*/ 166 w 286"/>
              <a:gd name="T11" fmla="*/ 78 h 217"/>
              <a:gd name="T12" fmla="*/ 144 w 286"/>
              <a:gd name="T13" fmla="*/ 55 h 217"/>
              <a:gd name="T14" fmla="*/ 144 w 286"/>
              <a:gd name="T15" fmla="*/ 82 h 217"/>
              <a:gd name="T16" fmla="*/ 144 w 286"/>
              <a:gd name="T17" fmla="*/ 115 h 217"/>
              <a:gd name="T18" fmla="*/ 144 w 286"/>
              <a:gd name="T19" fmla="*/ 82 h 217"/>
              <a:gd name="T20" fmla="*/ 11 w 286"/>
              <a:gd name="T21" fmla="*/ 206 h 217"/>
              <a:gd name="T22" fmla="*/ 11 w 286"/>
              <a:gd name="T23" fmla="*/ 217 h 217"/>
              <a:gd name="T24" fmla="*/ 284 w 286"/>
              <a:gd name="T25" fmla="*/ 204 h 217"/>
              <a:gd name="T26" fmla="*/ 282 w 286"/>
              <a:gd name="T27" fmla="*/ 177 h 217"/>
              <a:gd name="T28" fmla="*/ 255 w 286"/>
              <a:gd name="T29" fmla="*/ 21 h 217"/>
              <a:gd name="T30" fmla="*/ 52 w 286"/>
              <a:gd name="T31" fmla="*/ 0 h 217"/>
              <a:gd name="T32" fmla="*/ 31 w 286"/>
              <a:gd name="T33" fmla="*/ 134 h 217"/>
              <a:gd name="T34" fmla="*/ 2 w 286"/>
              <a:gd name="T35" fmla="*/ 189 h 217"/>
              <a:gd name="T36" fmla="*/ 275 w 286"/>
              <a:gd name="T37" fmla="*/ 194 h 217"/>
              <a:gd name="T38" fmla="*/ 282 w 286"/>
              <a:gd name="T39" fmla="*/ 177 h 217"/>
              <a:gd name="T40" fmla="*/ 49 w 286"/>
              <a:gd name="T41" fmla="*/ 17 h 217"/>
              <a:gd name="T42" fmla="*/ 230 w 286"/>
              <a:gd name="T43" fmla="*/ 14 h 217"/>
              <a:gd name="T44" fmla="*/ 240 w 286"/>
              <a:gd name="T45" fmla="*/ 24 h 217"/>
              <a:gd name="T46" fmla="*/ 237 w 286"/>
              <a:gd name="T47" fmla="*/ 127 h 217"/>
              <a:gd name="T48" fmla="*/ 56 w 286"/>
              <a:gd name="T49" fmla="*/ 130 h 217"/>
              <a:gd name="T50" fmla="*/ 46 w 286"/>
              <a:gd name="T51" fmla="*/ 120 h 217"/>
              <a:gd name="T52" fmla="*/ 43 w 286"/>
              <a:gd name="T53" fmla="*/ 143 h 217"/>
              <a:gd name="T54" fmla="*/ 248 w 286"/>
              <a:gd name="T55" fmla="*/ 151 h 217"/>
              <a:gd name="T56" fmla="*/ 43 w 286"/>
              <a:gd name="T57" fmla="*/ 143 h 217"/>
              <a:gd name="T58" fmla="*/ 252 w 286"/>
              <a:gd name="T59" fmla="*/ 157 h 217"/>
              <a:gd name="T60" fmla="*/ 29 w 286"/>
              <a:gd name="T61" fmla="*/ 165 h 217"/>
              <a:gd name="T62" fmla="*/ 97 w 286"/>
              <a:gd name="T63" fmla="*/ 179 h 217"/>
              <a:gd name="T64" fmla="*/ 25 w 286"/>
              <a:gd name="T65" fmla="*/ 171 h 217"/>
              <a:gd name="T66" fmla="*/ 97 w 286"/>
              <a:gd name="T67" fmla="*/ 179 h 217"/>
              <a:gd name="T68" fmla="*/ 186 w 286"/>
              <a:gd name="T69" fmla="*/ 171 h 217"/>
              <a:gd name="T70" fmla="*/ 266 w 286"/>
              <a:gd name="T71" fmla="*/ 179 h 21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86"/>
              <a:gd name="T109" fmla="*/ 0 h 217"/>
              <a:gd name="T110" fmla="*/ 286 w 286"/>
              <a:gd name="T111" fmla="*/ 217 h 217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86" h="216">
                <a:moveTo>
                  <a:pt x="100" y="62"/>
                </a:moveTo>
                <a:cubicBezTo>
                  <a:pt x="89" y="53"/>
                  <a:pt x="89" y="53"/>
                  <a:pt x="89" y="53"/>
                </a:cubicBezTo>
                <a:cubicBezTo>
                  <a:pt x="102" y="38"/>
                  <a:pt x="122" y="28"/>
                  <a:pt x="144" y="28"/>
                </a:cubicBezTo>
                <a:cubicBezTo>
                  <a:pt x="165" y="28"/>
                  <a:pt x="184" y="37"/>
                  <a:pt x="197" y="51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87" y="60"/>
                  <a:pt x="187" y="60"/>
                  <a:pt x="187" y="60"/>
                </a:cubicBezTo>
                <a:cubicBezTo>
                  <a:pt x="176" y="49"/>
                  <a:pt x="161" y="41"/>
                  <a:pt x="144" y="41"/>
                </a:cubicBezTo>
                <a:cubicBezTo>
                  <a:pt x="126" y="41"/>
                  <a:pt x="110" y="50"/>
                  <a:pt x="100" y="62"/>
                </a:cubicBezTo>
                <a:close/>
                <a:moveTo>
                  <a:pt x="110" y="71"/>
                </a:moveTo>
                <a:cubicBezTo>
                  <a:pt x="120" y="80"/>
                  <a:pt x="120" y="80"/>
                  <a:pt x="120" y="80"/>
                </a:cubicBezTo>
                <a:cubicBezTo>
                  <a:pt x="126" y="73"/>
                  <a:pt x="134" y="69"/>
                  <a:pt x="144" y="69"/>
                </a:cubicBezTo>
                <a:cubicBezTo>
                  <a:pt x="153" y="69"/>
                  <a:pt x="160" y="72"/>
                  <a:pt x="166" y="78"/>
                </a:cubicBezTo>
                <a:cubicBezTo>
                  <a:pt x="176" y="69"/>
                  <a:pt x="176" y="69"/>
                  <a:pt x="176" y="69"/>
                </a:cubicBezTo>
                <a:cubicBezTo>
                  <a:pt x="168" y="60"/>
                  <a:pt x="157" y="55"/>
                  <a:pt x="144" y="55"/>
                </a:cubicBezTo>
                <a:cubicBezTo>
                  <a:pt x="130" y="55"/>
                  <a:pt x="118" y="61"/>
                  <a:pt x="110" y="71"/>
                </a:cubicBezTo>
                <a:close/>
                <a:moveTo>
                  <a:pt x="144" y="82"/>
                </a:moveTo>
                <a:cubicBezTo>
                  <a:pt x="135" y="82"/>
                  <a:pt x="128" y="90"/>
                  <a:pt x="128" y="99"/>
                </a:cubicBezTo>
                <a:cubicBezTo>
                  <a:pt x="128" y="108"/>
                  <a:pt x="135" y="115"/>
                  <a:pt x="144" y="115"/>
                </a:cubicBezTo>
                <a:cubicBezTo>
                  <a:pt x="153" y="115"/>
                  <a:pt x="160" y="108"/>
                  <a:pt x="160" y="99"/>
                </a:cubicBezTo>
                <a:cubicBezTo>
                  <a:pt x="160" y="90"/>
                  <a:pt x="153" y="82"/>
                  <a:pt x="144" y="82"/>
                </a:cubicBezTo>
                <a:close/>
                <a:moveTo>
                  <a:pt x="275" y="206"/>
                </a:moveTo>
                <a:cubicBezTo>
                  <a:pt x="11" y="206"/>
                  <a:pt x="11" y="206"/>
                  <a:pt x="11" y="206"/>
                </a:cubicBezTo>
                <a:cubicBezTo>
                  <a:pt x="8" y="206"/>
                  <a:pt x="5" y="205"/>
                  <a:pt x="2" y="204"/>
                </a:cubicBezTo>
                <a:cubicBezTo>
                  <a:pt x="2" y="207"/>
                  <a:pt x="2" y="217"/>
                  <a:pt x="11" y="217"/>
                </a:cubicBezTo>
                <a:cubicBezTo>
                  <a:pt x="13" y="217"/>
                  <a:pt x="273" y="217"/>
                  <a:pt x="275" y="217"/>
                </a:cubicBezTo>
                <a:cubicBezTo>
                  <a:pt x="284" y="217"/>
                  <a:pt x="284" y="207"/>
                  <a:pt x="284" y="204"/>
                </a:cubicBezTo>
                <a:cubicBezTo>
                  <a:pt x="281" y="205"/>
                  <a:pt x="278" y="206"/>
                  <a:pt x="275" y="206"/>
                </a:cubicBezTo>
                <a:close/>
                <a:moveTo>
                  <a:pt x="282" y="177"/>
                </a:moveTo>
                <a:cubicBezTo>
                  <a:pt x="255" y="134"/>
                  <a:pt x="255" y="134"/>
                  <a:pt x="255" y="134"/>
                </a:cubicBezTo>
                <a:cubicBezTo>
                  <a:pt x="255" y="21"/>
                  <a:pt x="255" y="21"/>
                  <a:pt x="255" y="21"/>
                </a:cubicBezTo>
                <a:cubicBezTo>
                  <a:pt x="255" y="9"/>
                  <a:pt x="245" y="0"/>
                  <a:pt x="23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1" y="0"/>
                  <a:pt x="31" y="9"/>
                  <a:pt x="31" y="21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4" y="177"/>
                  <a:pt x="4" y="177"/>
                  <a:pt x="4" y="177"/>
                </a:cubicBezTo>
                <a:cubicBezTo>
                  <a:pt x="1" y="181"/>
                  <a:pt x="0" y="185"/>
                  <a:pt x="2" y="189"/>
                </a:cubicBezTo>
                <a:cubicBezTo>
                  <a:pt x="4" y="192"/>
                  <a:pt x="7" y="194"/>
                  <a:pt x="11" y="194"/>
                </a:cubicBezTo>
                <a:cubicBezTo>
                  <a:pt x="275" y="194"/>
                  <a:pt x="275" y="194"/>
                  <a:pt x="275" y="194"/>
                </a:cubicBezTo>
                <a:cubicBezTo>
                  <a:pt x="279" y="194"/>
                  <a:pt x="283" y="192"/>
                  <a:pt x="284" y="188"/>
                </a:cubicBezTo>
                <a:cubicBezTo>
                  <a:pt x="286" y="184"/>
                  <a:pt x="284" y="180"/>
                  <a:pt x="282" y="177"/>
                </a:cubicBezTo>
                <a:close/>
                <a:moveTo>
                  <a:pt x="46" y="24"/>
                </a:moveTo>
                <a:cubicBezTo>
                  <a:pt x="46" y="22"/>
                  <a:pt x="47" y="19"/>
                  <a:pt x="49" y="17"/>
                </a:cubicBezTo>
                <a:cubicBezTo>
                  <a:pt x="51" y="15"/>
                  <a:pt x="53" y="14"/>
                  <a:pt x="56" y="14"/>
                </a:cubicBezTo>
                <a:cubicBezTo>
                  <a:pt x="230" y="14"/>
                  <a:pt x="230" y="14"/>
                  <a:pt x="230" y="14"/>
                </a:cubicBezTo>
                <a:cubicBezTo>
                  <a:pt x="233" y="14"/>
                  <a:pt x="235" y="15"/>
                  <a:pt x="237" y="17"/>
                </a:cubicBezTo>
                <a:cubicBezTo>
                  <a:pt x="239" y="19"/>
                  <a:pt x="240" y="22"/>
                  <a:pt x="240" y="24"/>
                </a:cubicBezTo>
                <a:cubicBezTo>
                  <a:pt x="240" y="120"/>
                  <a:pt x="240" y="120"/>
                  <a:pt x="240" y="120"/>
                </a:cubicBezTo>
                <a:cubicBezTo>
                  <a:pt x="240" y="123"/>
                  <a:pt x="239" y="125"/>
                  <a:pt x="237" y="127"/>
                </a:cubicBezTo>
                <a:cubicBezTo>
                  <a:pt x="235" y="129"/>
                  <a:pt x="233" y="130"/>
                  <a:pt x="230" y="130"/>
                </a:cubicBezTo>
                <a:cubicBezTo>
                  <a:pt x="228" y="130"/>
                  <a:pt x="56" y="130"/>
                  <a:pt x="56" y="130"/>
                </a:cubicBezTo>
                <a:cubicBezTo>
                  <a:pt x="53" y="130"/>
                  <a:pt x="51" y="129"/>
                  <a:pt x="49" y="127"/>
                </a:cubicBezTo>
                <a:cubicBezTo>
                  <a:pt x="47" y="125"/>
                  <a:pt x="46" y="123"/>
                  <a:pt x="46" y="120"/>
                </a:cubicBezTo>
                <a:lnTo>
                  <a:pt x="46" y="24"/>
                </a:lnTo>
                <a:close/>
                <a:moveTo>
                  <a:pt x="43" y="143"/>
                </a:moveTo>
                <a:cubicBezTo>
                  <a:pt x="243" y="143"/>
                  <a:pt x="243" y="143"/>
                  <a:pt x="243" y="143"/>
                </a:cubicBezTo>
                <a:cubicBezTo>
                  <a:pt x="248" y="151"/>
                  <a:pt x="248" y="151"/>
                  <a:pt x="248" y="151"/>
                </a:cubicBezTo>
                <a:cubicBezTo>
                  <a:pt x="38" y="151"/>
                  <a:pt x="38" y="151"/>
                  <a:pt x="38" y="151"/>
                </a:cubicBezTo>
                <a:lnTo>
                  <a:pt x="43" y="143"/>
                </a:lnTo>
                <a:close/>
                <a:moveTo>
                  <a:pt x="34" y="157"/>
                </a:moveTo>
                <a:cubicBezTo>
                  <a:pt x="252" y="157"/>
                  <a:pt x="252" y="157"/>
                  <a:pt x="252" y="157"/>
                </a:cubicBezTo>
                <a:cubicBezTo>
                  <a:pt x="257" y="165"/>
                  <a:pt x="257" y="165"/>
                  <a:pt x="257" y="165"/>
                </a:cubicBezTo>
                <a:cubicBezTo>
                  <a:pt x="29" y="165"/>
                  <a:pt x="29" y="165"/>
                  <a:pt x="29" y="165"/>
                </a:cubicBezTo>
                <a:lnTo>
                  <a:pt x="34" y="157"/>
                </a:lnTo>
                <a:close/>
                <a:moveTo>
                  <a:pt x="97" y="179"/>
                </a:moveTo>
                <a:cubicBezTo>
                  <a:pt x="20" y="179"/>
                  <a:pt x="20" y="179"/>
                  <a:pt x="20" y="179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100" y="171"/>
                  <a:pt x="100" y="171"/>
                  <a:pt x="100" y="171"/>
                </a:cubicBezTo>
                <a:lnTo>
                  <a:pt x="97" y="179"/>
                </a:lnTo>
                <a:close/>
                <a:moveTo>
                  <a:pt x="189" y="179"/>
                </a:moveTo>
                <a:cubicBezTo>
                  <a:pt x="186" y="171"/>
                  <a:pt x="186" y="171"/>
                  <a:pt x="186" y="171"/>
                </a:cubicBezTo>
                <a:cubicBezTo>
                  <a:pt x="261" y="171"/>
                  <a:pt x="261" y="171"/>
                  <a:pt x="261" y="171"/>
                </a:cubicBezTo>
                <a:cubicBezTo>
                  <a:pt x="266" y="179"/>
                  <a:pt x="266" y="179"/>
                  <a:pt x="266" y="179"/>
                </a:cubicBezTo>
                <a:lnTo>
                  <a:pt x="189" y="1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88" name="图形">
            <a:extLst>
              <a:ext uri="{FF2B5EF4-FFF2-40B4-BE49-F238E27FC236}">
                <a16:creationId xmlns:a16="http://schemas.microsoft.com/office/drawing/2014/main" id="{BAC6E689-BEB0-4039-9645-43719165C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722" y="3344958"/>
            <a:ext cx="759277" cy="758194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89" name="图形">
            <a:extLst>
              <a:ext uri="{FF2B5EF4-FFF2-40B4-BE49-F238E27FC236}">
                <a16:creationId xmlns:a16="http://schemas.microsoft.com/office/drawing/2014/main" id="{7B610A3A-2302-43AF-BB17-86339AEFCE1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143149" y="3515625"/>
            <a:ext cx="408476" cy="430535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6"/>
              <a:gd name="T181" fmla="*/ 0 h 101"/>
              <a:gd name="T182" fmla="*/ 96 w 96"/>
              <a:gd name="T183" fmla="*/ 101 h 1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6" h="100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90" name="图形">
            <a:extLst>
              <a:ext uri="{FF2B5EF4-FFF2-40B4-BE49-F238E27FC236}">
                <a16:creationId xmlns:a16="http://schemas.microsoft.com/office/drawing/2014/main" id="{23777956-1E19-419F-93D5-1A98ED1D2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5262" y="4503358"/>
            <a:ext cx="759277" cy="75819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91" name="图形">
            <a:extLst>
              <a:ext uri="{FF2B5EF4-FFF2-40B4-BE49-F238E27FC236}">
                <a16:creationId xmlns:a16="http://schemas.microsoft.com/office/drawing/2014/main" id="{B1980F87-3E2D-47EF-AE6D-17C75CB253B8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187742" y="4672242"/>
            <a:ext cx="297289" cy="387719"/>
          </a:xfrm>
          <a:custGeom>
            <a:avLst/>
            <a:gdLst>
              <a:gd name="T0" fmla="*/ 60 w 74"/>
              <a:gd name="T1" fmla="*/ 0 h 97"/>
              <a:gd name="T2" fmla="*/ 72 w 74"/>
              <a:gd name="T3" fmla="*/ 11 h 97"/>
              <a:gd name="T4" fmla="*/ 70 w 74"/>
              <a:gd name="T5" fmla="*/ 52 h 97"/>
              <a:gd name="T6" fmla="*/ 63 w 74"/>
              <a:gd name="T7" fmla="*/ 11 h 97"/>
              <a:gd name="T8" fmla="*/ 60 w 74"/>
              <a:gd name="T9" fmla="*/ 8 h 97"/>
              <a:gd name="T10" fmla="*/ 26 w 74"/>
              <a:gd name="T11" fmla="*/ 11 h 97"/>
              <a:gd name="T12" fmla="*/ 26 w 74"/>
              <a:gd name="T13" fmla="*/ 18 h 97"/>
              <a:gd name="T14" fmla="*/ 19 w 74"/>
              <a:gd name="T15" fmla="*/ 24 h 97"/>
              <a:gd name="T16" fmla="*/ 12 w 74"/>
              <a:gd name="T17" fmla="*/ 24 h 97"/>
              <a:gd name="T18" fmla="*/ 8 w 74"/>
              <a:gd name="T19" fmla="*/ 79 h 97"/>
              <a:gd name="T20" fmla="*/ 9 w 74"/>
              <a:gd name="T21" fmla="*/ 81 h 97"/>
              <a:gd name="T22" fmla="*/ 28 w 74"/>
              <a:gd name="T23" fmla="*/ 82 h 97"/>
              <a:gd name="T24" fmla="*/ 37 w 74"/>
              <a:gd name="T25" fmla="*/ 90 h 97"/>
              <a:gd name="T26" fmla="*/ 3 w 74"/>
              <a:gd name="T27" fmla="*/ 87 h 97"/>
              <a:gd name="T28" fmla="*/ 3 w 74"/>
              <a:gd name="T29" fmla="*/ 87 h 97"/>
              <a:gd name="T30" fmla="*/ 0 w 74"/>
              <a:gd name="T31" fmla="*/ 20 h 97"/>
              <a:gd name="T32" fmla="*/ 1 w 74"/>
              <a:gd name="T33" fmla="*/ 17 h 97"/>
              <a:gd name="T34" fmla="*/ 19 w 74"/>
              <a:gd name="T35" fmla="*/ 0 h 97"/>
              <a:gd name="T36" fmla="*/ 17 w 74"/>
              <a:gd name="T37" fmla="*/ 52 h 97"/>
              <a:gd name="T38" fmla="*/ 27 w 74"/>
              <a:gd name="T39" fmla="*/ 56 h 97"/>
              <a:gd name="T40" fmla="*/ 17 w 74"/>
              <a:gd name="T41" fmla="*/ 52 h 97"/>
              <a:gd name="T42" fmla="*/ 17 w 74"/>
              <a:gd name="T43" fmla="*/ 44 h 97"/>
              <a:gd name="T44" fmla="*/ 56 w 74"/>
              <a:gd name="T45" fmla="*/ 40 h 97"/>
              <a:gd name="T46" fmla="*/ 17 w 74"/>
              <a:gd name="T47" fmla="*/ 28 h 97"/>
              <a:gd name="T48" fmla="*/ 56 w 74"/>
              <a:gd name="T49" fmla="*/ 33 h 97"/>
              <a:gd name="T50" fmla="*/ 17 w 74"/>
              <a:gd name="T51" fmla="*/ 28 h 97"/>
              <a:gd name="T52" fmla="*/ 34 w 74"/>
              <a:gd name="T53" fmla="*/ 22 h 97"/>
              <a:gd name="T54" fmla="*/ 56 w 74"/>
              <a:gd name="T55" fmla="*/ 17 h 97"/>
              <a:gd name="T56" fmla="*/ 41 w 74"/>
              <a:gd name="T57" fmla="*/ 69 h 97"/>
              <a:gd name="T58" fmla="*/ 41 w 74"/>
              <a:gd name="T59" fmla="*/ 69 h 97"/>
              <a:gd name="T60" fmla="*/ 31 w 74"/>
              <a:gd name="T61" fmla="*/ 66 h 97"/>
              <a:gd name="T62" fmla="*/ 47 w 74"/>
              <a:gd name="T63" fmla="*/ 86 h 97"/>
              <a:gd name="T64" fmla="*/ 59 w 74"/>
              <a:gd name="T65" fmla="*/ 87 h 97"/>
              <a:gd name="T66" fmla="*/ 71 w 74"/>
              <a:gd name="T67" fmla="*/ 96 h 97"/>
              <a:gd name="T68" fmla="*/ 72 w 74"/>
              <a:gd name="T69" fmla="*/ 90 h 97"/>
              <a:gd name="T70" fmla="*/ 63 w 74"/>
              <a:gd name="T71" fmla="*/ 80 h 97"/>
              <a:gd name="T72" fmla="*/ 64 w 74"/>
              <a:gd name="T73" fmla="*/ 57 h 97"/>
              <a:gd name="T74" fmla="*/ 38 w 74"/>
              <a:gd name="T75" fmla="*/ 54 h 97"/>
              <a:gd name="T76" fmla="*/ 42 w 74"/>
              <a:gd name="T77" fmla="*/ 58 h 97"/>
              <a:gd name="T78" fmla="*/ 40 w 74"/>
              <a:gd name="T79" fmla="*/ 76 h 97"/>
              <a:gd name="T80" fmla="*/ 57 w 74"/>
              <a:gd name="T81" fmla="*/ 78 h 97"/>
              <a:gd name="T82" fmla="*/ 59 w 74"/>
              <a:gd name="T83" fmla="*/ 61 h 97"/>
              <a:gd name="T84" fmla="*/ 21 w 74"/>
              <a:gd name="T85" fmla="*/ 9 h 97"/>
              <a:gd name="T86" fmla="*/ 13 w 74"/>
              <a:gd name="T87" fmla="*/ 19 h 97"/>
              <a:gd name="T88" fmla="*/ 17 w 74"/>
              <a:gd name="T89" fmla="*/ 20 h 97"/>
              <a:gd name="T90" fmla="*/ 18 w 74"/>
              <a:gd name="T91" fmla="*/ 20 h 97"/>
              <a:gd name="T92" fmla="*/ 22 w 74"/>
              <a:gd name="T93" fmla="*/ 17 h 97"/>
              <a:gd name="T94" fmla="*/ 22 w 74"/>
              <a:gd name="T95" fmla="*/ 15 h 97"/>
              <a:gd name="T96" fmla="*/ 21 w 74"/>
              <a:gd name="T97" fmla="*/ 11 h 9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4"/>
              <a:gd name="T148" fmla="*/ 0 h 97"/>
              <a:gd name="T149" fmla="*/ 74 w 74"/>
              <a:gd name="T150" fmla="*/ 97 h 9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4" h="97">
                <a:moveTo>
                  <a:pt x="21" y="0"/>
                </a:move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6" y="1"/>
                  <a:pt x="68" y="3"/>
                </a:cubicBezTo>
                <a:cubicBezTo>
                  <a:pt x="70" y="5"/>
                  <a:pt x="72" y="8"/>
                  <a:pt x="72" y="11"/>
                </a:cubicBezTo>
                <a:cubicBezTo>
                  <a:pt x="72" y="56"/>
                  <a:pt x="72" y="56"/>
                  <a:pt x="72" y="56"/>
                </a:cubicBezTo>
                <a:cubicBezTo>
                  <a:pt x="71" y="55"/>
                  <a:pt x="70" y="53"/>
                  <a:pt x="70" y="52"/>
                </a:cubicBezTo>
                <a:cubicBezTo>
                  <a:pt x="68" y="50"/>
                  <a:pt x="66" y="48"/>
                  <a:pt x="63" y="47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0"/>
                  <a:pt x="63" y="9"/>
                  <a:pt x="62" y="9"/>
                </a:cubicBezTo>
                <a:cubicBezTo>
                  <a:pt x="62" y="8"/>
                  <a:pt x="61" y="8"/>
                  <a:pt x="60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6"/>
                  <a:pt x="26" y="17"/>
                  <a:pt x="26" y="18"/>
                </a:cubicBezTo>
                <a:cubicBezTo>
                  <a:pt x="26" y="19"/>
                  <a:pt x="25" y="21"/>
                  <a:pt x="23" y="22"/>
                </a:cubicBezTo>
                <a:cubicBezTo>
                  <a:pt x="22" y="23"/>
                  <a:pt x="21" y="24"/>
                  <a:pt x="19" y="24"/>
                </a:cubicBezTo>
                <a:cubicBezTo>
                  <a:pt x="18" y="24"/>
                  <a:pt x="17" y="24"/>
                  <a:pt x="16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79"/>
                  <a:pt x="8" y="79"/>
                  <a:pt x="8" y="79"/>
                </a:cubicBezTo>
                <a:cubicBezTo>
                  <a:pt x="8" y="80"/>
                  <a:pt x="9" y="80"/>
                  <a:pt x="9" y="81"/>
                </a:cubicBezTo>
                <a:cubicBezTo>
                  <a:pt x="9" y="81"/>
                  <a:pt x="9" y="81"/>
                  <a:pt x="9" y="81"/>
                </a:cubicBezTo>
                <a:cubicBezTo>
                  <a:pt x="10" y="81"/>
                  <a:pt x="10" y="82"/>
                  <a:pt x="11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9" y="83"/>
                  <a:pt x="29" y="84"/>
                </a:cubicBezTo>
                <a:cubicBezTo>
                  <a:pt x="31" y="86"/>
                  <a:pt x="34" y="88"/>
                  <a:pt x="37" y="90"/>
                </a:cubicBezTo>
                <a:cubicBezTo>
                  <a:pt x="11" y="90"/>
                  <a:pt x="11" y="90"/>
                  <a:pt x="11" y="90"/>
                </a:cubicBezTo>
                <a:cubicBezTo>
                  <a:pt x="8" y="90"/>
                  <a:pt x="5" y="89"/>
                  <a:pt x="3" y="87"/>
                </a:cubicBezTo>
                <a:cubicBezTo>
                  <a:pt x="3" y="87"/>
                  <a:pt x="3" y="87"/>
                  <a:pt x="3" y="87"/>
                </a:cubicBezTo>
                <a:cubicBezTo>
                  <a:pt x="3" y="87"/>
                  <a:pt x="3" y="87"/>
                  <a:pt x="3" y="87"/>
                </a:cubicBezTo>
                <a:cubicBezTo>
                  <a:pt x="1" y="85"/>
                  <a:pt x="0" y="82"/>
                  <a:pt x="0" y="7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7"/>
                  <a:pt x="1" y="17"/>
                  <a:pt x="1" y="17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21" y="0"/>
                  <a:pt x="21" y="0"/>
                  <a:pt x="21" y="0"/>
                </a:cubicBezTo>
                <a:close/>
                <a:moveTo>
                  <a:pt x="17" y="52"/>
                </a:moveTo>
                <a:cubicBezTo>
                  <a:pt x="17" y="56"/>
                  <a:pt x="17" y="56"/>
                  <a:pt x="1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2"/>
                  <a:pt x="27" y="52"/>
                  <a:pt x="27" y="52"/>
                </a:cubicBezTo>
                <a:cubicBezTo>
                  <a:pt x="17" y="52"/>
                  <a:pt x="17" y="52"/>
                  <a:pt x="17" y="52"/>
                </a:cubicBezTo>
                <a:close/>
                <a:moveTo>
                  <a:pt x="17" y="40"/>
                </a:moveTo>
                <a:cubicBezTo>
                  <a:pt x="17" y="44"/>
                  <a:pt x="17" y="44"/>
                  <a:pt x="17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0"/>
                  <a:pt x="56" y="40"/>
                  <a:pt x="56" y="40"/>
                </a:cubicBezTo>
                <a:cubicBezTo>
                  <a:pt x="17" y="40"/>
                  <a:pt x="17" y="40"/>
                  <a:pt x="17" y="40"/>
                </a:cubicBezTo>
                <a:close/>
                <a:moveTo>
                  <a:pt x="17" y="28"/>
                </a:moveTo>
                <a:cubicBezTo>
                  <a:pt x="17" y="33"/>
                  <a:pt x="17" y="33"/>
                  <a:pt x="17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28"/>
                  <a:pt x="56" y="28"/>
                  <a:pt x="56" y="28"/>
                </a:cubicBezTo>
                <a:cubicBezTo>
                  <a:pt x="17" y="28"/>
                  <a:pt x="17" y="28"/>
                  <a:pt x="17" y="28"/>
                </a:cubicBezTo>
                <a:close/>
                <a:moveTo>
                  <a:pt x="34" y="17"/>
                </a:moveTo>
                <a:cubicBezTo>
                  <a:pt x="34" y="22"/>
                  <a:pt x="34" y="22"/>
                  <a:pt x="34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17"/>
                  <a:pt x="56" y="17"/>
                  <a:pt x="56" y="17"/>
                </a:cubicBezTo>
                <a:cubicBezTo>
                  <a:pt x="34" y="17"/>
                  <a:pt x="34" y="17"/>
                  <a:pt x="34" y="17"/>
                </a:cubicBezTo>
                <a:close/>
                <a:moveTo>
                  <a:pt x="41" y="69"/>
                </a:moveTo>
                <a:cubicBezTo>
                  <a:pt x="43" y="64"/>
                  <a:pt x="48" y="61"/>
                  <a:pt x="55" y="60"/>
                </a:cubicBezTo>
                <a:cubicBezTo>
                  <a:pt x="48" y="56"/>
                  <a:pt x="39" y="62"/>
                  <a:pt x="41" y="69"/>
                </a:cubicBezTo>
                <a:close/>
                <a:moveTo>
                  <a:pt x="38" y="54"/>
                </a:moveTo>
                <a:cubicBezTo>
                  <a:pt x="34" y="57"/>
                  <a:pt x="32" y="61"/>
                  <a:pt x="31" y="66"/>
                </a:cubicBezTo>
                <a:cubicBezTo>
                  <a:pt x="31" y="70"/>
                  <a:pt x="32" y="75"/>
                  <a:pt x="35" y="79"/>
                </a:cubicBezTo>
                <a:cubicBezTo>
                  <a:pt x="38" y="83"/>
                  <a:pt x="43" y="86"/>
                  <a:pt x="47" y="86"/>
                </a:cubicBezTo>
                <a:cubicBezTo>
                  <a:pt x="51" y="87"/>
                  <a:pt x="55" y="86"/>
                  <a:pt x="58" y="84"/>
                </a:cubicBezTo>
                <a:cubicBezTo>
                  <a:pt x="58" y="85"/>
                  <a:pt x="58" y="86"/>
                  <a:pt x="59" y="87"/>
                </a:cubicBezTo>
                <a:cubicBezTo>
                  <a:pt x="65" y="95"/>
                  <a:pt x="65" y="95"/>
                  <a:pt x="65" y="95"/>
                </a:cubicBezTo>
                <a:cubicBezTo>
                  <a:pt x="67" y="97"/>
                  <a:pt x="69" y="97"/>
                  <a:pt x="71" y="96"/>
                </a:cubicBezTo>
                <a:cubicBezTo>
                  <a:pt x="71" y="96"/>
                  <a:pt x="71" y="96"/>
                  <a:pt x="71" y="96"/>
                </a:cubicBezTo>
                <a:cubicBezTo>
                  <a:pt x="73" y="94"/>
                  <a:pt x="74" y="91"/>
                  <a:pt x="72" y="90"/>
                </a:cubicBezTo>
                <a:cubicBezTo>
                  <a:pt x="66" y="82"/>
                  <a:pt x="66" y="82"/>
                  <a:pt x="66" y="82"/>
                </a:cubicBezTo>
                <a:cubicBezTo>
                  <a:pt x="65" y="81"/>
                  <a:pt x="64" y="80"/>
                  <a:pt x="63" y="80"/>
                </a:cubicBezTo>
                <a:cubicBezTo>
                  <a:pt x="66" y="77"/>
                  <a:pt x="67" y="74"/>
                  <a:pt x="68" y="70"/>
                </a:cubicBezTo>
                <a:cubicBezTo>
                  <a:pt x="68" y="66"/>
                  <a:pt x="67" y="61"/>
                  <a:pt x="64" y="57"/>
                </a:cubicBezTo>
                <a:cubicBezTo>
                  <a:pt x="61" y="53"/>
                  <a:pt x="56" y="50"/>
                  <a:pt x="52" y="50"/>
                </a:cubicBezTo>
                <a:cubicBezTo>
                  <a:pt x="47" y="49"/>
                  <a:pt x="42" y="50"/>
                  <a:pt x="38" y="54"/>
                </a:cubicBezTo>
                <a:close/>
                <a:moveTo>
                  <a:pt x="51" y="56"/>
                </a:moveTo>
                <a:cubicBezTo>
                  <a:pt x="48" y="56"/>
                  <a:pt x="45" y="56"/>
                  <a:pt x="42" y="58"/>
                </a:cubicBezTo>
                <a:cubicBezTo>
                  <a:pt x="39" y="61"/>
                  <a:pt x="38" y="63"/>
                  <a:pt x="37" y="67"/>
                </a:cubicBezTo>
                <a:cubicBezTo>
                  <a:pt x="37" y="70"/>
                  <a:pt x="38" y="73"/>
                  <a:pt x="40" y="76"/>
                </a:cubicBezTo>
                <a:cubicBezTo>
                  <a:pt x="42" y="78"/>
                  <a:pt x="45" y="80"/>
                  <a:pt x="48" y="80"/>
                </a:cubicBezTo>
                <a:cubicBezTo>
                  <a:pt x="51" y="80"/>
                  <a:pt x="54" y="80"/>
                  <a:pt x="57" y="78"/>
                </a:cubicBezTo>
                <a:cubicBezTo>
                  <a:pt x="60" y="76"/>
                  <a:pt x="61" y="73"/>
                  <a:pt x="61" y="69"/>
                </a:cubicBezTo>
                <a:cubicBezTo>
                  <a:pt x="62" y="66"/>
                  <a:pt x="61" y="63"/>
                  <a:pt x="59" y="61"/>
                </a:cubicBezTo>
                <a:cubicBezTo>
                  <a:pt x="57" y="58"/>
                  <a:pt x="54" y="56"/>
                  <a:pt x="51" y="56"/>
                </a:cubicBezTo>
                <a:close/>
                <a:moveTo>
                  <a:pt x="21" y="9"/>
                </a:moveTo>
                <a:cubicBezTo>
                  <a:pt x="11" y="19"/>
                  <a:pt x="11" y="19"/>
                  <a:pt x="11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8" y="20"/>
                  <a:pt x="18" y="20"/>
                </a:cubicBezTo>
                <a:cubicBezTo>
                  <a:pt x="19" y="20"/>
                  <a:pt x="20" y="19"/>
                  <a:pt x="21" y="19"/>
                </a:cubicBezTo>
                <a:cubicBezTo>
                  <a:pt x="21" y="18"/>
                  <a:pt x="22" y="17"/>
                  <a:pt x="22" y="17"/>
                </a:cubicBezTo>
                <a:cubicBezTo>
                  <a:pt x="22" y="16"/>
                  <a:pt x="22" y="16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1"/>
                  <a:pt x="21" y="11"/>
                  <a:pt x="21" y="11"/>
                </a:cubicBezTo>
                <a:lnTo>
                  <a:pt x="21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78" name="图形">
            <a:extLst>
              <a:ext uri="{FF2B5EF4-FFF2-40B4-BE49-F238E27FC236}">
                <a16:creationId xmlns:a16="http://schemas.microsoft.com/office/drawing/2014/main" id="{A4974BDD-8FED-46F8-86BA-F1A3F1AC9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0936" y="1526249"/>
            <a:ext cx="759277" cy="75754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79" name="图形">
            <a:extLst>
              <a:ext uri="{FF2B5EF4-FFF2-40B4-BE49-F238E27FC236}">
                <a16:creationId xmlns:a16="http://schemas.microsoft.com/office/drawing/2014/main" id="{35D7D1F6-AA3A-4FB4-B742-95BE59CB550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981364" y="1733772"/>
            <a:ext cx="453069" cy="343098"/>
          </a:xfrm>
          <a:custGeom>
            <a:avLst/>
            <a:gdLst>
              <a:gd name="T0" fmla="*/ 89 w 286"/>
              <a:gd name="T1" fmla="*/ 53 h 217"/>
              <a:gd name="T2" fmla="*/ 197 w 286"/>
              <a:gd name="T3" fmla="*/ 51 h 217"/>
              <a:gd name="T4" fmla="*/ 187 w 286"/>
              <a:gd name="T5" fmla="*/ 60 h 217"/>
              <a:gd name="T6" fmla="*/ 100 w 286"/>
              <a:gd name="T7" fmla="*/ 62 h 217"/>
              <a:gd name="T8" fmla="*/ 120 w 286"/>
              <a:gd name="T9" fmla="*/ 80 h 217"/>
              <a:gd name="T10" fmla="*/ 166 w 286"/>
              <a:gd name="T11" fmla="*/ 78 h 217"/>
              <a:gd name="T12" fmla="*/ 144 w 286"/>
              <a:gd name="T13" fmla="*/ 55 h 217"/>
              <a:gd name="T14" fmla="*/ 144 w 286"/>
              <a:gd name="T15" fmla="*/ 82 h 217"/>
              <a:gd name="T16" fmla="*/ 144 w 286"/>
              <a:gd name="T17" fmla="*/ 115 h 217"/>
              <a:gd name="T18" fmla="*/ 144 w 286"/>
              <a:gd name="T19" fmla="*/ 82 h 217"/>
              <a:gd name="T20" fmla="*/ 11 w 286"/>
              <a:gd name="T21" fmla="*/ 206 h 217"/>
              <a:gd name="T22" fmla="*/ 11 w 286"/>
              <a:gd name="T23" fmla="*/ 217 h 217"/>
              <a:gd name="T24" fmla="*/ 284 w 286"/>
              <a:gd name="T25" fmla="*/ 204 h 217"/>
              <a:gd name="T26" fmla="*/ 282 w 286"/>
              <a:gd name="T27" fmla="*/ 177 h 217"/>
              <a:gd name="T28" fmla="*/ 255 w 286"/>
              <a:gd name="T29" fmla="*/ 21 h 217"/>
              <a:gd name="T30" fmla="*/ 52 w 286"/>
              <a:gd name="T31" fmla="*/ 0 h 217"/>
              <a:gd name="T32" fmla="*/ 31 w 286"/>
              <a:gd name="T33" fmla="*/ 134 h 217"/>
              <a:gd name="T34" fmla="*/ 2 w 286"/>
              <a:gd name="T35" fmla="*/ 189 h 217"/>
              <a:gd name="T36" fmla="*/ 275 w 286"/>
              <a:gd name="T37" fmla="*/ 194 h 217"/>
              <a:gd name="T38" fmla="*/ 282 w 286"/>
              <a:gd name="T39" fmla="*/ 177 h 217"/>
              <a:gd name="T40" fmla="*/ 49 w 286"/>
              <a:gd name="T41" fmla="*/ 17 h 217"/>
              <a:gd name="T42" fmla="*/ 230 w 286"/>
              <a:gd name="T43" fmla="*/ 14 h 217"/>
              <a:gd name="T44" fmla="*/ 240 w 286"/>
              <a:gd name="T45" fmla="*/ 24 h 217"/>
              <a:gd name="T46" fmla="*/ 237 w 286"/>
              <a:gd name="T47" fmla="*/ 127 h 217"/>
              <a:gd name="T48" fmla="*/ 56 w 286"/>
              <a:gd name="T49" fmla="*/ 130 h 217"/>
              <a:gd name="T50" fmla="*/ 46 w 286"/>
              <a:gd name="T51" fmla="*/ 120 h 217"/>
              <a:gd name="T52" fmla="*/ 43 w 286"/>
              <a:gd name="T53" fmla="*/ 143 h 217"/>
              <a:gd name="T54" fmla="*/ 248 w 286"/>
              <a:gd name="T55" fmla="*/ 151 h 217"/>
              <a:gd name="T56" fmla="*/ 43 w 286"/>
              <a:gd name="T57" fmla="*/ 143 h 217"/>
              <a:gd name="T58" fmla="*/ 252 w 286"/>
              <a:gd name="T59" fmla="*/ 157 h 217"/>
              <a:gd name="T60" fmla="*/ 29 w 286"/>
              <a:gd name="T61" fmla="*/ 165 h 217"/>
              <a:gd name="T62" fmla="*/ 97 w 286"/>
              <a:gd name="T63" fmla="*/ 179 h 217"/>
              <a:gd name="T64" fmla="*/ 25 w 286"/>
              <a:gd name="T65" fmla="*/ 171 h 217"/>
              <a:gd name="T66" fmla="*/ 97 w 286"/>
              <a:gd name="T67" fmla="*/ 179 h 217"/>
              <a:gd name="T68" fmla="*/ 186 w 286"/>
              <a:gd name="T69" fmla="*/ 171 h 217"/>
              <a:gd name="T70" fmla="*/ 266 w 286"/>
              <a:gd name="T71" fmla="*/ 179 h 21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86"/>
              <a:gd name="T109" fmla="*/ 0 h 217"/>
              <a:gd name="T110" fmla="*/ 286 w 286"/>
              <a:gd name="T111" fmla="*/ 217 h 217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86" h="216">
                <a:moveTo>
                  <a:pt x="100" y="62"/>
                </a:moveTo>
                <a:cubicBezTo>
                  <a:pt x="89" y="53"/>
                  <a:pt x="89" y="53"/>
                  <a:pt x="89" y="53"/>
                </a:cubicBezTo>
                <a:cubicBezTo>
                  <a:pt x="102" y="38"/>
                  <a:pt x="122" y="28"/>
                  <a:pt x="144" y="28"/>
                </a:cubicBezTo>
                <a:cubicBezTo>
                  <a:pt x="165" y="28"/>
                  <a:pt x="184" y="37"/>
                  <a:pt x="197" y="51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87" y="60"/>
                  <a:pt x="187" y="60"/>
                  <a:pt x="187" y="60"/>
                </a:cubicBezTo>
                <a:cubicBezTo>
                  <a:pt x="176" y="49"/>
                  <a:pt x="161" y="41"/>
                  <a:pt x="144" y="41"/>
                </a:cubicBezTo>
                <a:cubicBezTo>
                  <a:pt x="126" y="41"/>
                  <a:pt x="110" y="50"/>
                  <a:pt x="100" y="62"/>
                </a:cubicBezTo>
                <a:close/>
                <a:moveTo>
                  <a:pt x="110" y="71"/>
                </a:moveTo>
                <a:cubicBezTo>
                  <a:pt x="120" y="80"/>
                  <a:pt x="120" y="80"/>
                  <a:pt x="120" y="80"/>
                </a:cubicBezTo>
                <a:cubicBezTo>
                  <a:pt x="126" y="73"/>
                  <a:pt x="134" y="69"/>
                  <a:pt x="144" y="69"/>
                </a:cubicBezTo>
                <a:cubicBezTo>
                  <a:pt x="153" y="69"/>
                  <a:pt x="160" y="72"/>
                  <a:pt x="166" y="78"/>
                </a:cubicBezTo>
                <a:cubicBezTo>
                  <a:pt x="176" y="69"/>
                  <a:pt x="176" y="69"/>
                  <a:pt x="176" y="69"/>
                </a:cubicBezTo>
                <a:cubicBezTo>
                  <a:pt x="168" y="60"/>
                  <a:pt x="157" y="55"/>
                  <a:pt x="144" y="55"/>
                </a:cubicBezTo>
                <a:cubicBezTo>
                  <a:pt x="130" y="55"/>
                  <a:pt x="118" y="61"/>
                  <a:pt x="110" y="71"/>
                </a:cubicBezTo>
                <a:close/>
                <a:moveTo>
                  <a:pt x="144" y="82"/>
                </a:moveTo>
                <a:cubicBezTo>
                  <a:pt x="135" y="82"/>
                  <a:pt x="128" y="90"/>
                  <a:pt x="128" y="99"/>
                </a:cubicBezTo>
                <a:cubicBezTo>
                  <a:pt x="128" y="108"/>
                  <a:pt x="135" y="115"/>
                  <a:pt x="144" y="115"/>
                </a:cubicBezTo>
                <a:cubicBezTo>
                  <a:pt x="153" y="115"/>
                  <a:pt x="160" y="108"/>
                  <a:pt x="160" y="99"/>
                </a:cubicBezTo>
                <a:cubicBezTo>
                  <a:pt x="160" y="90"/>
                  <a:pt x="153" y="82"/>
                  <a:pt x="144" y="82"/>
                </a:cubicBezTo>
                <a:close/>
                <a:moveTo>
                  <a:pt x="275" y="206"/>
                </a:moveTo>
                <a:cubicBezTo>
                  <a:pt x="11" y="206"/>
                  <a:pt x="11" y="206"/>
                  <a:pt x="11" y="206"/>
                </a:cubicBezTo>
                <a:cubicBezTo>
                  <a:pt x="8" y="206"/>
                  <a:pt x="5" y="205"/>
                  <a:pt x="2" y="204"/>
                </a:cubicBezTo>
                <a:cubicBezTo>
                  <a:pt x="2" y="207"/>
                  <a:pt x="2" y="217"/>
                  <a:pt x="11" y="217"/>
                </a:cubicBezTo>
                <a:cubicBezTo>
                  <a:pt x="13" y="217"/>
                  <a:pt x="273" y="217"/>
                  <a:pt x="275" y="217"/>
                </a:cubicBezTo>
                <a:cubicBezTo>
                  <a:pt x="284" y="217"/>
                  <a:pt x="284" y="207"/>
                  <a:pt x="284" y="204"/>
                </a:cubicBezTo>
                <a:cubicBezTo>
                  <a:pt x="281" y="205"/>
                  <a:pt x="278" y="206"/>
                  <a:pt x="275" y="206"/>
                </a:cubicBezTo>
                <a:close/>
                <a:moveTo>
                  <a:pt x="282" y="177"/>
                </a:moveTo>
                <a:cubicBezTo>
                  <a:pt x="255" y="134"/>
                  <a:pt x="255" y="134"/>
                  <a:pt x="255" y="134"/>
                </a:cubicBezTo>
                <a:cubicBezTo>
                  <a:pt x="255" y="21"/>
                  <a:pt x="255" y="21"/>
                  <a:pt x="255" y="21"/>
                </a:cubicBezTo>
                <a:cubicBezTo>
                  <a:pt x="255" y="9"/>
                  <a:pt x="245" y="0"/>
                  <a:pt x="23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1" y="0"/>
                  <a:pt x="31" y="9"/>
                  <a:pt x="31" y="21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4" y="177"/>
                  <a:pt x="4" y="177"/>
                  <a:pt x="4" y="177"/>
                </a:cubicBezTo>
                <a:cubicBezTo>
                  <a:pt x="1" y="181"/>
                  <a:pt x="0" y="185"/>
                  <a:pt x="2" y="189"/>
                </a:cubicBezTo>
                <a:cubicBezTo>
                  <a:pt x="4" y="192"/>
                  <a:pt x="7" y="194"/>
                  <a:pt x="11" y="194"/>
                </a:cubicBezTo>
                <a:cubicBezTo>
                  <a:pt x="275" y="194"/>
                  <a:pt x="275" y="194"/>
                  <a:pt x="275" y="194"/>
                </a:cubicBezTo>
                <a:cubicBezTo>
                  <a:pt x="279" y="194"/>
                  <a:pt x="283" y="192"/>
                  <a:pt x="284" y="188"/>
                </a:cubicBezTo>
                <a:cubicBezTo>
                  <a:pt x="286" y="184"/>
                  <a:pt x="284" y="180"/>
                  <a:pt x="282" y="177"/>
                </a:cubicBezTo>
                <a:close/>
                <a:moveTo>
                  <a:pt x="46" y="24"/>
                </a:moveTo>
                <a:cubicBezTo>
                  <a:pt x="46" y="22"/>
                  <a:pt x="47" y="19"/>
                  <a:pt x="49" y="17"/>
                </a:cubicBezTo>
                <a:cubicBezTo>
                  <a:pt x="51" y="15"/>
                  <a:pt x="53" y="14"/>
                  <a:pt x="56" y="14"/>
                </a:cubicBezTo>
                <a:cubicBezTo>
                  <a:pt x="230" y="14"/>
                  <a:pt x="230" y="14"/>
                  <a:pt x="230" y="14"/>
                </a:cubicBezTo>
                <a:cubicBezTo>
                  <a:pt x="233" y="14"/>
                  <a:pt x="235" y="15"/>
                  <a:pt x="237" y="17"/>
                </a:cubicBezTo>
                <a:cubicBezTo>
                  <a:pt x="239" y="19"/>
                  <a:pt x="240" y="22"/>
                  <a:pt x="240" y="24"/>
                </a:cubicBezTo>
                <a:cubicBezTo>
                  <a:pt x="240" y="120"/>
                  <a:pt x="240" y="120"/>
                  <a:pt x="240" y="120"/>
                </a:cubicBezTo>
                <a:cubicBezTo>
                  <a:pt x="240" y="123"/>
                  <a:pt x="239" y="125"/>
                  <a:pt x="237" y="127"/>
                </a:cubicBezTo>
                <a:cubicBezTo>
                  <a:pt x="235" y="129"/>
                  <a:pt x="233" y="130"/>
                  <a:pt x="230" y="130"/>
                </a:cubicBezTo>
                <a:cubicBezTo>
                  <a:pt x="228" y="130"/>
                  <a:pt x="56" y="130"/>
                  <a:pt x="56" y="130"/>
                </a:cubicBezTo>
                <a:cubicBezTo>
                  <a:pt x="53" y="130"/>
                  <a:pt x="51" y="129"/>
                  <a:pt x="49" y="127"/>
                </a:cubicBezTo>
                <a:cubicBezTo>
                  <a:pt x="47" y="125"/>
                  <a:pt x="46" y="123"/>
                  <a:pt x="46" y="120"/>
                </a:cubicBezTo>
                <a:lnTo>
                  <a:pt x="46" y="24"/>
                </a:lnTo>
                <a:close/>
                <a:moveTo>
                  <a:pt x="43" y="143"/>
                </a:moveTo>
                <a:cubicBezTo>
                  <a:pt x="243" y="143"/>
                  <a:pt x="243" y="143"/>
                  <a:pt x="243" y="143"/>
                </a:cubicBezTo>
                <a:cubicBezTo>
                  <a:pt x="248" y="151"/>
                  <a:pt x="248" y="151"/>
                  <a:pt x="248" y="151"/>
                </a:cubicBezTo>
                <a:cubicBezTo>
                  <a:pt x="38" y="151"/>
                  <a:pt x="38" y="151"/>
                  <a:pt x="38" y="151"/>
                </a:cubicBezTo>
                <a:lnTo>
                  <a:pt x="43" y="143"/>
                </a:lnTo>
                <a:close/>
                <a:moveTo>
                  <a:pt x="34" y="157"/>
                </a:moveTo>
                <a:cubicBezTo>
                  <a:pt x="252" y="157"/>
                  <a:pt x="252" y="157"/>
                  <a:pt x="252" y="157"/>
                </a:cubicBezTo>
                <a:cubicBezTo>
                  <a:pt x="257" y="165"/>
                  <a:pt x="257" y="165"/>
                  <a:pt x="257" y="165"/>
                </a:cubicBezTo>
                <a:cubicBezTo>
                  <a:pt x="29" y="165"/>
                  <a:pt x="29" y="165"/>
                  <a:pt x="29" y="165"/>
                </a:cubicBezTo>
                <a:lnTo>
                  <a:pt x="34" y="157"/>
                </a:lnTo>
                <a:close/>
                <a:moveTo>
                  <a:pt x="97" y="179"/>
                </a:moveTo>
                <a:cubicBezTo>
                  <a:pt x="20" y="179"/>
                  <a:pt x="20" y="179"/>
                  <a:pt x="20" y="179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100" y="171"/>
                  <a:pt x="100" y="171"/>
                  <a:pt x="100" y="171"/>
                </a:cubicBezTo>
                <a:lnTo>
                  <a:pt x="97" y="179"/>
                </a:lnTo>
                <a:close/>
                <a:moveTo>
                  <a:pt x="189" y="179"/>
                </a:moveTo>
                <a:cubicBezTo>
                  <a:pt x="186" y="171"/>
                  <a:pt x="186" y="171"/>
                  <a:pt x="186" y="171"/>
                </a:cubicBezTo>
                <a:cubicBezTo>
                  <a:pt x="261" y="171"/>
                  <a:pt x="261" y="171"/>
                  <a:pt x="261" y="171"/>
                </a:cubicBezTo>
                <a:cubicBezTo>
                  <a:pt x="266" y="179"/>
                  <a:pt x="266" y="179"/>
                  <a:pt x="266" y="179"/>
                </a:cubicBezTo>
                <a:lnTo>
                  <a:pt x="189" y="1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80" name="图形">
            <a:extLst>
              <a:ext uri="{FF2B5EF4-FFF2-40B4-BE49-F238E27FC236}">
                <a16:creationId xmlns:a16="http://schemas.microsoft.com/office/drawing/2014/main" id="{10AEB73F-8BC2-4561-AF2E-49CA19DEE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0936" y="2660789"/>
            <a:ext cx="759277" cy="75814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81" name="图形">
            <a:extLst>
              <a:ext uri="{FF2B5EF4-FFF2-40B4-BE49-F238E27FC236}">
                <a16:creationId xmlns:a16="http://schemas.microsoft.com/office/drawing/2014/main" id="{C9D522CA-B783-4464-A8D9-5788ACB96F3E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0003364" y="2821336"/>
            <a:ext cx="408476" cy="430506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6"/>
              <a:gd name="T181" fmla="*/ 0 h 101"/>
              <a:gd name="T182" fmla="*/ 96 w 96"/>
              <a:gd name="T183" fmla="*/ 101 h 1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6" h="100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82" name="图形">
            <a:extLst>
              <a:ext uri="{FF2B5EF4-FFF2-40B4-BE49-F238E27FC236}">
                <a16:creationId xmlns:a16="http://schemas.microsoft.com/office/drawing/2014/main" id="{BDBD028B-DF9E-431F-92D6-D6165F1A5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5477" y="3809004"/>
            <a:ext cx="759277" cy="758144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83" name="图形">
            <a:extLst>
              <a:ext uri="{FF2B5EF4-FFF2-40B4-BE49-F238E27FC236}">
                <a16:creationId xmlns:a16="http://schemas.microsoft.com/office/drawing/2014/main" id="{56E38D1C-5A7B-4FB5-AF91-BEB7A5375E4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0047957" y="3977877"/>
            <a:ext cx="297289" cy="387693"/>
          </a:xfrm>
          <a:custGeom>
            <a:avLst/>
            <a:gdLst>
              <a:gd name="T0" fmla="*/ 60 w 74"/>
              <a:gd name="T1" fmla="*/ 0 h 97"/>
              <a:gd name="T2" fmla="*/ 72 w 74"/>
              <a:gd name="T3" fmla="*/ 11 h 97"/>
              <a:gd name="T4" fmla="*/ 70 w 74"/>
              <a:gd name="T5" fmla="*/ 52 h 97"/>
              <a:gd name="T6" fmla="*/ 63 w 74"/>
              <a:gd name="T7" fmla="*/ 11 h 97"/>
              <a:gd name="T8" fmla="*/ 60 w 74"/>
              <a:gd name="T9" fmla="*/ 8 h 97"/>
              <a:gd name="T10" fmla="*/ 26 w 74"/>
              <a:gd name="T11" fmla="*/ 11 h 97"/>
              <a:gd name="T12" fmla="*/ 26 w 74"/>
              <a:gd name="T13" fmla="*/ 18 h 97"/>
              <a:gd name="T14" fmla="*/ 19 w 74"/>
              <a:gd name="T15" fmla="*/ 24 h 97"/>
              <a:gd name="T16" fmla="*/ 12 w 74"/>
              <a:gd name="T17" fmla="*/ 24 h 97"/>
              <a:gd name="T18" fmla="*/ 8 w 74"/>
              <a:gd name="T19" fmla="*/ 79 h 97"/>
              <a:gd name="T20" fmla="*/ 9 w 74"/>
              <a:gd name="T21" fmla="*/ 81 h 97"/>
              <a:gd name="T22" fmla="*/ 28 w 74"/>
              <a:gd name="T23" fmla="*/ 82 h 97"/>
              <a:gd name="T24" fmla="*/ 37 w 74"/>
              <a:gd name="T25" fmla="*/ 90 h 97"/>
              <a:gd name="T26" fmla="*/ 3 w 74"/>
              <a:gd name="T27" fmla="*/ 87 h 97"/>
              <a:gd name="T28" fmla="*/ 3 w 74"/>
              <a:gd name="T29" fmla="*/ 87 h 97"/>
              <a:gd name="T30" fmla="*/ 0 w 74"/>
              <a:gd name="T31" fmla="*/ 20 h 97"/>
              <a:gd name="T32" fmla="*/ 1 w 74"/>
              <a:gd name="T33" fmla="*/ 17 h 97"/>
              <a:gd name="T34" fmla="*/ 19 w 74"/>
              <a:gd name="T35" fmla="*/ 0 h 97"/>
              <a:gd name="T36" fmla="*/ 17 w 74"/>
              <a:gd name="T37" fmla="*/ 52 h 97"/>
              <a:gd name="T38" fmla="*/ 27 w 74"/>
              <a:gd name="T39" fmla="*/ 56 h 97"/>
              <a:gd name="T40" fmla="*/ 17 w 74"/>
              <a:gd name="T41" fmla="*/ 52 h 97"/>
              <a:gd name="T42" fmla="*/ 17 w 74"/>
              <a:gd name="T43" fmla="*/ 44 h 97"/>
              <a:gd name="T44" fmla="*/ 56 w 74"/>
              <a:gd name="T45" fmla="*/ 40 h 97"/>
              <a:gd name="T46" fmla="*/ 17 w 74"/>
              <a:gd name="T47" fmla="*/ 28 h 97"/>
              <a:gd name="T48" fmla="*/ 56 w 74"/>
              <a:gd name="T49" fmla="*/ 33 h 97"/>
              <a:gd name="T50" fmla="*/ 17 w 74"/>
              <a:gd name="T51" fmla="*/ 28 h 97"/>
              <a:gd name="T52" fmla="*/ 34 w 74"/>
              <a:gd name="T53" fmla="*/ 22 h 97"/>
              <a:gd name="T54" fmla="*/ 56 w 74"/>
              <a:gd name="T55" fmla="*/ 17 h 97"/>
              <a:gd name="T56" fmla="*/ 41 w 74"/>
              <a:gd name="T57" fmla="*/ 69 h 97"/>
              <a:gd name="T58" fmla="*/ 41 w 74"/>
              <a:gd name="T59" fmla="*/ 69 h 97"/>
              <a:gd name="T60" fmla="*/ 31 w 74"/>
              <a:gd name="T61" fmla="*/ 66 h 97"/>
              <a:gd name="T62" fmla="*/ 47 w 74"/>
              <a:gd name="T63" fmla="*/ 86 h 97"/>
              <a:gd name="T64" fmla="*/ 59 w 74"/>
              <a:gd name="T65" fmla="*/ 87 h 97"/>
              <a:gd name="T66" fmla="*/ 71 w 74"/>
              <a:gd name="T67" fmla="*/ 96 h 97"/>
              <a:gd name="T68" fmla="*/ 72 w 74"/>
              <a:gd name="T69" fmla="*/ 90 h 97"/>
              <a:gd name="T70" fmla="*/ 63 w 74"/>
              <a:gd name="T71" fmla="*/ 80 h 97"/>
              <a:gd name="T72" fmla="*/ 64 w 74"/>
              <a:gd name="T73" fmla="*/ 57 h 97"/>
              <a:gd name="T74" fmla="*/ 38 w 74"/>
              <a:gd name="T75" fmla="*/ 54 h 97"/>
              <a:gd name="T76" fmla="*/ 42 w 74"/>
              <a:gd name="T77" fmla="*/ 58 h 97"/>
              <a:gd name="T78" fmla="*/ 40 w 74"/>
              <a:gd name="T79" fmla="*/ 76 h 97"/>
              <a:gd name="T80" fmla="*/ 57 w 74"/>
              <a:gd name="T81" fmla="*/ 78 h 97"/>
              <a:gd name="T82" fmla="*/ 59 w 74"/>
              <a:gd name="T83" fmla="*/ 61 h 97"/>
              <a:gd name="T84" fmla="*/ 21 w 74"/>
              <a:gd name="T85" fmla="*/ 9 h 97"/>
              <a:gd name="T86" fmla="*/ 13 w 74"/>
              <a:gd name="T87" fmla="*/ 19 h 97"/>
              <a:gd name="T88" fmla="*/ 17 w 74"/>
              <a:gd name="T89" fmla="*/ 20 h 97"/>
              <a:gd name="T90" fmla="*/ 18 w 74"/>
              <a:gd name="T91" fmla="*/ 20 h 97"/>
              <a:gd name="T92" fmla="*/ 22 w 74"/>
              <a:gd name="T93" fmla="*/ 17 h 97"/>
              <a:gd name="T94" fmla="*/ 22 w 74"/>
              <a:gd name="T95" fmla="*/ 15 h 97"/>
              <a:gd name="T96" fmla="*/ 21 w 74"/>
              <a:gd name="T97" fmla="*/ 11 h 9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74"/>
              <a:gd name="T148" fmla="*/ 0 h 97"/>
              <a:gd name="T149" fmla="*/ 74 w 74"/>
              <a:gd name="T150" fmla="*/ 97 h 9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74" h="97">
                <a:moveTo>
                  <a:pt x="21" y="0"/>
                </a:move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6" y="1"/>
                  <a:pt x="68" y="3"/>
                </a:cubicBezTo>
                <a:cubicBezTo>
                  <a:pt x="70" y="5"/>
                  <a:pt x="72" y="8"/>
                  <a:pt x="72" y="11"/>
                </a:cubicBezTo>
                <a:cubicBezTo>
                  <a:pt x="72" y="56"/>
                  <a:pt x="72" y="56"/>
                  <a:pt x="72" y="56"/>
                </a:cubicBezTo>
                <a:cubicBezTo>
                  <a:pt x="71" y="55"/>
                  <a:pt x="70" y="53"/>
                  <a:pt x="70" y="52"/>
                </a:cubicBezTo>
                <a:cubicBezTo>
                  <a:pt x="68" y="50"/>
                  <a:pt x="66" y="48"/>
                  <a:pt x="63" y="47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0"/>
                  <a:pt x="63" y="9"/>
                  <a:pt x="62" y="9"/>
                </a:cubicBezTo>
                <a:cubicBezTo>
                  <a:pt x="62" y="8"/>
                  <a:pt x="61" y="8"/>
                  <a:pt x="60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6"/>
                  <a:pt x="26" y="17"/>
                  <a:pt x="26" y="18"/>
                </a:cubicBezTo>
                <a:cubicBezTo>
                  <a:pt x="26" y="19"/>
                  <a:pt x="25" y="21"/>
                  <a:pt x="23" y="22"/>
                </a:cubicBezTo>
                <a:cubicBezTo>
                  <a:pt x="22" y="23"/>
                  <a:pt x="21" y="24"/>
                  <a:pt x="19" y="24"/>
                </a:cubicBezTo>
                <a:cubicBezTo>
                  <a:pt x="18" y="24"/>
                  <a:pt x="17" y="24"/>
                  <a:pt x="16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79"/>
                  <a:pt x="8" y="79"/>
                  <a:pt x="8" y="79"/>
                </a:cubicBezTo>
                <a:cubicBezTo>
                  <a:pt x="8" y="80"/>
                  <a:pt x="9" y="80"/>
                  <a:pt x="9" y="81"/>
                </a:cubicBezTo>
                <a:cubicBezTo>
                  <a:pt x="9" y="81"/>
                  <a:pt x="9" y="81"/>
                  <a:pt x="9" y="81"/>
                </a:cubicBezTo>
                <a:cubicBezTo>
                  <a:pt x="10" y="81"/>
                  <a:pt x="10" y="82"/>
                  <a:pt x="11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9" y="83"/>
                  <a:pt x="29" y="84"/>
                </a:cubicBezTo>
                <a:cubicBezTo>
                  <a:pt x="31" y="86"/>
                  <a:pt x="34" y="88"/>
                  <a:pt x="37" y="90"/>
                </a:cubicBezTo>
                <a:cubicBezTo>
                  <a:pt x="11" y="90"/>
                  <a:pt x="11" y="90"/>
                  <a:pt x="11" y="90"/>
                </a:cubicBezTo>
                <a:cubicBezTo>
                  <a:pt x="8" y="90"/>
                  <a:pt x="5" y="89"/>
                  <a:pt x="3" y="87"/>
                </a:cubicBezTo>
                <a:cubicBezTo>
                  <a:pt x="3" y="87"/>
                  <a:pt x="3" y="87"/>
                  <a:pt x="3" y="87"/>
                </a:cubicBezTo>
                <a:cubicBezTo>
                  <a:pt x="3" y="87"/>
                  <a:pt x="3" y="87"/>
                  <a:pt x="3" y="87"/>
                </a:cubicBezTo>
                <a:cubicBezTo>
                  <a:pt x="1" y="85"/>
                  <a:pt x="0" y="82"/>
                  <a:pt x="0" y="7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7"/>
                  <a:pt x="1" y="17"/>
                  <a:pt x="1" y="17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21" y="0"/>
                  <a:pt x="21" y="0"/>
                  <a:pt x="21" y="0"/>
                </a:cubicBezTo>
                <a:close/>
                <a:moveTo>
                  <a:pt x="17" y="52"/>
                </a:moveTo>
                <a:cubicBezTo>
                  <a:pt x="17" y="56"/>
                  <a:pt x="17" y="56"/>
                  <a:pt x="1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2"/>
                  <a:pt x="27" y="52"/>
                  <a:pt x="27" y="52"/>
                </a:cubicBezTo>
                <a:cubicBezTo>
                  <a:pt x="17" y="52"/>
                  <a:pt x="17" y="52"/>
                  <a:pt x="17" y="52"/>
                </a:cubicBezTo>
                <a:close/>
                <a:moveTo>
                  <a:pt x="17" y="40"/>
                </a:moveTo>
                <a:cubicBezTo>
                  <a:pt x="17" y="44"/>
                  <a:pt x="17" y="44"/>
                  <a:pt x="17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0"/>
                  <a:pt x="56" y="40"/>
                  <a:pt x="56" y="40"/>
                </a:cubicBezTo>
                <a:cubicBezTo>
                  <a:pt x="17" y="40"/>
                  <a:pt x="17" y="40"/>
                  <a:pt x="17" y="40"/>
                </a:cubicBezTo>
                <a:close/>
                <a:moveTo>
                  <a:pt x="17" y="28"/>
                </a:moveTo>
                <a:cubicBezTo>
                  <a:pt x="17" y="33"/>
                  <a:pt x="17" y="33"/>
                  <a:pt x="17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28"/>
                  <a:pt x="56" y="28"/>
                  <a:pt x="56" y="28"/>
                </a:cubicBezTo>
                <a:cubicBezTo>
                  <a:pt x="17" y="28"/>
                  <a:pt x="17" y="28"/>
                  <a:pt x="17" y="28"/>
                </a:cubicBezTo>
                <a:close/>
                <a:moveTo>
                  <a:pt x="34" y="17"/>
                </a:moveTo>
                <a:cubicBezTo>
                  <a:pt x="34" y="22"/>
                  <a:pt x="34" y="22"/>
                  <a:pt x="34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17"/>
                  <a:pt x="56" y="17"/>
                  <a:pt x="56" y="17"/>
                </a:cubicBezTo>
                <a:cubicBezTo>
                  <a:pt x="34" y="17"/>
                  <a:pt x="34" y="17"/>
                  <a:pt x="34" y="17"/>
                </a:cubicBezTo>
                <a:close/>
                <a:moveTo>
                  <a:pt x="41" y="69"/>
                </a:moveTo>
                <a:cubicBezTo>
                  <a:pt x="43" y="64"/>
                  <a:pt x="48" y="61"/>
                  <a:pt x="55" y="60"/>
                </a:cubicBezTo>
                <a:cubicBezTo>
                  <a:pt x="48" y="56"/>
                  <a:pt x="39" y="62"/>
                  <a:pt x="41" y="69"/>
                </a:cubicBezTo>
                <a:close/>
                <a:moveTo>
                  <a:pt x="38" y="54"/>
                </a:moveTo>
                <a:cubicBezTo>
                  <a:pt x="34" y="57"/>
                  <a:pt x="32" y="61"/>
                  <a:pt x="31" y="66"/>
                </a:cubicBezTo>
                <a:cubicBezTo>
                  <a:pt x="31" y="70"/>
                  <a:pt x="32" y="75"/>
                  <a:pt x="35" y="79"/>
                </a:cubicBezTo>
                <a:cubicBezTo>
                  <a:pt x="38" y="83"/>
                  <a:pt x="43" y="86"/>
                  <a:pt x="47" y="86"/>
                </a:cubicBezTo>
                <a:cubicBezTo>
                  <a:pt x="51" y="87"/>
                  <a:pt x="55" y="86"/>
                  <a:pt x="58" y="84"/>
                </a:cubicBezTo>
                <a:cubicBezTo>
                  <a:pt x="58" y="85"/>
                  <a:pt x="58" y="86"/>
                  <a:pt x="59" y="87"/>
                </a:cubicBezTo>
                <a:cubicBezTo>
                  <a:pt x="65" y="95"/>
                  <a:pt x="65" y="95"/>
                  <a:pt x="65" y="95"/>
                </a:cubicBezTo>
                <a:cubicBezTo>
                  <a:pt x="67" y="97"/>
                  <a:pt x="69" y="97"/>
                  <a:pt x="71" y="96"/>
                </a:cubicBezTo>
                <a:cubicBezTo>
                  <a:pt x="71" y="96"/>
                  <a:pt x="71" y="96"/>
                  <a:pt x="71" y="96"/>
                </a:cubicBezTo>
                <a:cubicBezTo>
                  <a:pt x="73" y="94"/>
                  <a:pt x="74" y="91"/>
                  <a:pt x="72" y="90"/>
                </a:cubicBezTo>
                <a:cubicBezTo>
                  <a:pt x="66" y="82"/>
                  <a:pt x="66" y="82"/>
                  <a:pt x="66" y="82"/>
                </a:cubicBezTo>
                <a:cubicBezTo>
                  <a:pt x="65" y="81"/>
                  <a:pt x="64" y="80"/>
                  <a:pt x="63" y="80"/>
                </a:cubicBezTo>
                <a:cubicBezTo>
                  <a:pt x="66" y="77"/>
                  <a:pt x="67" y="74"/>
                  <a:pt x="68" y="70"/>
                </a:cubicBezTo>
                <a:cubicBezTo>
                  <a:pt x="68" y="66"/>
                  <a:pt x="67" y="61"/>
                  <a:pt x="64" y="57"/>
                </a:cubicBezTo>
                <a:cubicBezTo>
                  <a:pt x="61" y="53"/>
                  <a:pt x="56" y="50"/>
                  <a:pt x="52" y="50"/>
                </a:cubicBezTo>
                <a:cubicBezTo>
                  <a:pt x="47" y="49"/>
                  <a:pt x="42" y="50"/>
                  <a:pt x="38" y="54"/>
                </a:cubicBezTo>
                <a:close/>
                <a:moveTo>
                  <a:pt x="51" y="56"/>
                </a:moveTo>
                <a:cubicBezTo>
                  <a:pt x="48" y="56"/>
                  <a:pt x="45" y="56"/>
                  <a:pt x="42" y="58"/>
                </a:cubicBezTo>
                <a:cubicBezTo>
                  <a:pt x="39" y="61"/>
                  <a:pt x="38" y="63"/>
                  <a:pt x="37" y="67"/>
                </a:cubicBezTo>
                <a:cubicBezTo>
                  <a:pt x="37" y="70"/>
                  <a:pt x="38" y="73"/>
                  <a:pt x="40" y="76"/>
                </a:cubicBezTo>
                <a:cubicBezTo>
                  <a:pt x="42" y="78"/>
                  <a:pt x="45" y="80"/>
                  <a:pt x="48" y="80"/>
                </a:cubicBezTo>
                <a:cubicBezTo>
                  <a:pt x="51" y="80"/>
                  <a:pt x="54" y="80"/>
                  <a:pt x="57" y="78"/>
                </a:cubicBezTo>
                <a:cubicBezTo>
                  <a:pt x="60" y="76"/>
                  <a:pt x="61" y="73"/>
                  <a:pt x="61" y="69"/>
                </a:cubicBezTo>
                <a:cubicBezTo>
                  <a:pt x="62" y="66"/>
                  <a:pt x="61" y="63"/>
                  <a:pt x="59" y="61"/>
                </a:cubicBezTo>
                <a:cubicBezTo>
                  <a:pt x="57" y="58"/>
                  <a:pt x="54" y="56"/>
                  <a:pt x="51" y="56"/>
                </a:cubicBezTo>
                <a:close/>
                <a:moveTo>
                  <a:pt x="21" y="9"/>
                </a:moveTo>
                <a:cubicBezTo>
                  <a:pt x="11" y="19"/>
                  <a:pt x="11" y="19"/>
                  <a:pt x="11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8" y="20"/>
                  <a:pt x="18" y="20"/>
                </a:cubicBezTo>
                <a:cubicBezTo>
                  <a:pt x="19" y="20"/>
                  <a:pt x="20" y="19"/>
                  <a:pt x="21" y="19"/>
                </a:cubicBezTo>
                <a:cubicBezTo>
                  <a:pt x="21" y="18"/>
                  <a:pt x="22" y="17"/>
                  <a:pt x="22" y="17"/>
                </a:cubicBezTo>
                <a:cubicBezTo>
                  <a:pt x="22" y="16"/>
                  <a:pt x="22" y="16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1"/>
                  <a:pt x="21" y="11"/>
                  <a:pt x="21" y="11"/>
                </a:cubicBezTo>
                <a:lnTo>
                  <a:pt x="21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123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BB991778-FA5F-425D-AB56-F10AE35C079C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484917" y="4917102"/>
            <a:ext cx="923366" cy="808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TW" altLang="zh-TW" sz="4400" dirty="0">
                <a:gradFill>
                  <a:gsLst>
                    <a:gs pos="20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0</a:t>
            </a:r>
            <a:r>
              <a:rPr lang="en-US" altLang="zh-TW" sz="4400" dirty="0">
                <a:gradFill>
                  <a:gsLst>
                    <a:gs pos="20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7</a:t>
            </a:r>
            <a:endParaRPr lang="zh-TW" altLang="zh-TW" sz="4400" dirty="0">
              <a:gradFill>
                <a:gsLst>
                  <a:gs pos="20000">
                    <a:schemeClr val="accent3"/>
                  </a:gs>
                  <a:gs pos="100000">
                    <a:schemeClr val="accent4"/>
                  </a:gs>
                </a:gsLst>
                <a:lin ang="5400000" scaled="0"/>
              </a:gra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24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04C34F6D-BB34-4540-87ED-D5BB8BC3B824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 flipH="1">
            <a:off x="7467735" y="4974700"/>
            <a:ext cx="2117364" cy="6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sz="2500" dirty="0">
                <a:solidFill>
                  <a:srgbClr val="306E6A"/>
                </a:solidFill>
                <a:latin typeface="Kosugi Maru" pitchFamily="2" charset="-120"/>
                <a:ea typeface="Kosugi Maru" pitchFamily="2" charset="-120"/>
              </a:rPr>
              <a:t>系統展示</a:t>
            </a:r>
            <a:endParaRPr lang="zh-CN" altLang="en-US" sz="2500" dirty="0">
              <a:solidFill>
                <a:srgbClr val="306E6A"/>
              </a:solidFill>
              <a:latin typeface="Kosugi Maru" pitchFamily="2" charset="-120"/>
              <a:ea typeface="Noto Sans TC" panose="020B0200000000000000" pitchFamily="34" charset="-120"/>
              <a:cs typeface="字魂58号-创中黑" panose="00000500000000000000" charset="-122"/>
            </a:endParaRPr>
          </a:p>
        </p:txBody>
      </p:sp>
      <p:cxnSp>
        <p:nvCxnSpPr>
          <p:cNvPr id="125" name="图形" descr="e7d195523061f1c0c7fdb8e83abb5dcf03375f2c8b662a4106267E0752567F7A4243849C9E2D773FC6511ADD776D3461389E8BB5BAFBB3C937DB9AB1E09A294486DA4CCF35679A92315A5BDF0C7F02D8ECDDDB8DA3D3E41FEC13F107DB4C54FB42735742117A284071FD5AC4FAFB9FFA22D8B59F81B7CBBEA3B65ED489D755C20B4496FA1E65211F">
            <a:extLst>
              <a:ext uri="{FF2B5EF4-FFF2-40B4-BE49-F238E27FC236}">
                <a16:creationId xmlns:a16="http://schemas.microsoft.com/office/drawing/2014/main" id="{562F7A9F-712C-4488-9826-40AF7851B423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>
            <a:off x="6653984" y="5707984"/>
            <a:ext cx="2773815" cy="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olid"/>
          </a:ln>
        </p:spPr>
      </p:cxnSp>
      <p:sp>
        <p:nvSpPr>
          <p:cNvPr id="126" name="图形">
            <a:extLst>
              <a:ext uri="{FF2B5EF4-FFF2-40B4-BE49-F238E27FC236}">
                <a16:creationId xmlns:a16="http://schemas.microsoft.com/office/drawing/2014/main" id="{16ADB9C3-D642-4F5C-99F6-64D5A7C0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0936" y="4980893"/>
            <a:ext cx="759277" cy="7575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130" name="图形">
            <a:extLst>
              <a:ext uri="{FF2B5EF4-FFF2-40B4-BE49-F238E27FC236}">
                <a16:creationId xmlns:a16="http://schemas.microsoft.com/office/drawing/2014/main" id="{3497E51B-AF55-4DAC-A254-1F92ABA0F2E4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981364" y="5188417"/>
            <a:ext cx="453069" cy="343098"/>
          </a:xfrm>
          <a:custGeom>
            <a:avLst/>
            <a:gdLst>
              <a:gd name="T0" fmla="*/ 89 w 286"/>
              <a:gd name="T1" fmla="*/ 53 h 217"/>
              <a:gd name="T2" fmla="*/ 197 w 286"/>
              <a:gd name="T3" fmla="*/ 51 h 217"/>
              <a:gd name="T4" fmla="*/ 187 w 286"/>
              <a:gd name="T5" fmla="*/ 60 h 217"/>
              <a:gd name="T6" fmla="*/ 100 w 286"/>
              <a:gd name="T7" fmla="*/ 62 h 217"/>
              <a:gd name="T8" fmla="*/ 120 w 286"/>
              <a:gd name="T9" fmla="*/ 80 h 217"/>
              <a:gd name="T10" fmla="*/ 166 w 286"/>
              <a:gd name="T11" fmla="*/ 78 h 217"/>
              <a:gd name="T12" fmla="*/ 144 w 286"/>
              <a:gd name="T13" fmla="*/ 55 h 217"/>
              <a:gd name="T14" fmla="*/ 144 w 286"/>
              <a:gd name="T15" fmla="*/ 82 h 217"/>
              <a:gd name="T16" fmla="*/ 144 w 286"/>
              <a:gd name="T17" fmla="*/ 115 h 217"/>
              <a:gd name="T18" fmla="*/ 144 w 286"/>
              <a:gd name="T19" fmla="*/ 82 h 217"/>
              <a:gd name="T20" fmla="*/ 11 w 286"/>
              <a:gd name="T21" fmla="*/ 206 h 217"/>
              <a:gd name="T22" fmla="*/ 11 w 286"/>
              <a:gd name="T23" fmla="*/ 217 h 217"/>
              <a:gd name="T24" fmla="*/ 284 w 286"/>
              <a:gd name="T25" fmla="*/ 204 h 217"/>
              <a:gd name="T26" fmla="*/ 282 w 286"/>
              <a:gd name="T27" fmla="*/ 177 h 217"/>
              <a:gd name="T28" fmla="*/ 255 w 286"/>
              <a:gd name="T29" fmla="*/ 21 h 217"/>
              <a:gd name="T30" fmla="*/ 52 w 286"/>
              <a:gd name="T31" fmla="*/ 0 h 217"/>
              <a:gd name="T32" fmla="*/ 31 w 286"/>
              <a:gd name="T33" fmla="*/ 134 h 217"/>
              <a:gd name="T34" fmla="*/ 2 w 286"/>
              <a:gd name="T35" fmla="*/ 189 h 217"/>
              <a:gd name="T36" fmla="*/ 275 w 286"/>
              <a:gd name="T37" fmla="*/ 194 h 217"/>
              <a:gd name="T38" fmla="*/ 282 w 286"/>
              <a:gd name="T39" fmla="*/ 177 h 217"/>
              <a:gd name="T40" fmla="*/ 49 w 286"/>
              <a:gd name="T41" fmla="*/ 17 h 217"/>
              <a:gd name="T42" fmla="*/ 230 w 286"/>
              <a:gd name="T43" fmla="*/ 14 h 217"/>
              <a:gd name="T44" fmla="*/ 240 w 286"/>
              <a:gd name="T45" fmla="*/ 24 h 217"/>
              <a:gd name="T46" fmla="*/ 237 w 286"/>
              <a:gd name="T47" fmla="*/ 127 h 217"/>
              <a:gd name="T48" fmla="*/ 56 w 286"/>
              <a:gd name="T49" fmla="*/ 130 h 217"/>
              <a:gd name="T50" fmla="*/ 46 w 286"/>
              <a:gd name="T51" fmla="*/ 120 h 217"/>
              <a:gd name="T52" fmla="*/ 43 w 286"/>
              <a:gd name="T53" fmla="*/ 143 h 217"/>
              <a:gd name="T54" fmla="*/ 248 w 286"/>
              <a:gd name="T55" fmla="*/ 151 h 217"/>
              <a:gd name="T56" fmla="*/ 43 w 286"/>
              <a:gd name="T57" fmla="*/ 143 h 217"/>
              <a:gd name="T58" fmla="*/ 252 w 286"/>
              <a:gd name="T59" fmla="*/ 157 h 217"/>
              <a:gd name="T60" fmla="*/ 29 w 286"/>
              <a:gd name="T61" fmla="*/ 165 h 217"/>
              <a:gd name="T62" fmla="*/ 97 w 286"/>
              <a:gd name="T63" fmla="*/ 179 h 217"/>
              <a:gd name="T64" fmla="*/ 25 w 286"/>
              <a:gd name="T65" fmla="*/ 171 h 217"/>
              <a:gd name="T66" fmla="*/ 97 w 286"/>
              <a:gd name="T67" fmla="*/ 179 h 217"/>
              <a:gd name="T68" fmla="*/ 186 w 286"/>
              <a:gd name="T69" fmla="*/ 171 h 217"/>
              <a:gd name="T70" fmla="*/ 266 w 286"/>
              <a:gd name="T71" fmla="*/ 179 h 21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86"/>
              <a:gd name="T109" fmla="*/ 0 h 217"/>
              <a:gd name="T110" fmla="*/ 286 w 286"/>
              <a:gd name="T111" fmla="*/ 217 h 217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86" h="216">
                <a:moveTo>
                  <a:pt x="100" y="62"/>
                </a:moveTo>
                <a:cubicBezTo>
                  <a:pt x="89" y="53"/>
                  <a:pt x="89" y="53"/>
                  <a:pt x="89" y="53"/>
                </a:cubicBezTo>
                <a:cubicBezTo>
                  <a:pt x="102" y="38"/>
                  <a:pt x="122" y="28"/>
                  <a:pt x="144" y="28"/>
                </a:cubicBezTo>
                <a:cubicBezTo>
                  <a:pt x="165" y="28"/>
                  <a:pt x="184" y="37"/>
                  <a:pt x="197" y="51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87" y="60"/>
                  <a:pt x="187" y="60"/>
                  <a:pt x="187" y="60"/>
                </a:cubicBezTo>
                <a:cubicBezTo>
                  <a:pt x="176" y="49"/>
                  <a:pt x="161" y="41"/>
                  <a:pt x="144" y="41"/>
                </a:cubicBezTo>
                <a:cubicBezTo>
                  <a:pt x="126" y="41"/>
                  <a:pt x="110" y="50"/>
                  <a:pt x="100" y="62"/>
                </a:cubicBezTo>
                <a:close/>
                <a:moveTo>
                  <a:pt x="110" y="71"/>
                </a:moveTo>
                <a:cubicBezTo>
                  <a:pt x="120" y="80"/>
                  <a:pt x="120" y="80"/>
                  <a:pt x="120" y="80"/>
                </a:cubicBezTo>
                <a:cubicBezTo>
                  <a:pt x="126" y="73"/>
                  <a:pt x="134" y="69"/>
                  <a:pt x="144" y="69"/>
                </a:cubicBezTo>
                <a:cubicBezTo>
                  <a:pt x="153" y="69"/>
                  <a:pt x="160" y="72"/>
                  <a:pt x="166" y="78"/>
                </a:cubicBezTo>
                <a:cubicBezTo>
                  <a:pt x="176" y="69"/>
                  <a:pt x="176" y="69"/>
                  <a:pt x="176" y="69"/>
                </a:cubicBezTo>
                <a:cubicBezTo>
                  <a:pt x="168" y="60"/>
                  <a:pt x="157" y="55"/>
                  <a:pt x="144" y="55"/>
                </a:cubicBezTo>
                <a:cubicBezTo>
                  <a:pt x="130" y="55"/>
                  <a:pt x="118" y="61"/>
                  <a:pt x="110" y="71"/>
                </a:cubicBezTo>
                <a:close/>
                <a:moveTo>
                  <a:pt x="144" y="82"/>
                </a:moveTo>
                <a:cubicBezTo>
                  <a:pt x="135" y="82"/>
                  <a:pt x="128" y="90"/>
                  <a:pt x="128" y="99"/>
                </a:cubicBezTo>
                <a:cubicBezTo>
                  <a:pt x="128" y="108"/>
                  <a:pt x="135" y="115"/>
                  <a:pt x="144" y="115"/>
                </a:cubicBezTo>
                <a:cubicBezTo>
                  <a:pt x="153" y="115"/>
                  <a:pt x="160" y="108"/>
                  <a:pt x="160" y="99"/>
                </a:cubicBezTo>
                <a:cubicBezTo>
                  <a:pt x="160" y="90"/>
                  <a:pt x="153" y="82"/>
                  <a:pt x="144" y="82"/>
                </a:cubicBezTo>
                <a:close/>
                <a:moveTo>
                  <a:pt x="275" y="206"/>
                </a:moveTo>
                <a:cubicBezTo>
                  <a:pt x="11" y="206"/>
                  <a:pt x="11" y="206"/>
                  <a:pt x="11" y="206"/>
                </a:cubicBezTo>
                <a:cubicBezTo>
                  <a:pt x="8" y="206"/>
                  <a:pt x="5" y="205"/>
                  <a:pt x="2" y="204"/>
                </a:cubicBezTo>
                <a:cubicBezTo>
                  <a:pt x="2" y="207"/>
                  <a:pt x="2" y="217"/>
                  <a:pt x="11" y="217"/>
                </a:cubicBezTo>
                <a:cubicBezTo>
                  <a:pt x="13" y="217"/>
                  <a:pt x="273" y="217"/>
                  <a:pt x="275" y="217"/>
                </a:cubicBezTo>
                <a:cubicBezTo>
                  <a:pt x="284" y="217"/>
                  <a:pt x="284" y="207"/>
                  <a:pt x="284" y="204"/>
                </a:cubicBezTo>
                <a:cubicBezTo>
                  <a:pt x="281" y="205"/>
                  <a:pt x="278" y="206"/>
                  <a:pt x="275" y="206"/>
                </a:cubicBezTo>
                <a:close/>
                <a:moveTo>
                  <a:pt x="282" y="177"/>
                </a:moveTo>
                <a:cubicBezTo>
                  <a:pt x="255" y="134"/>
                  <a:pt x="255" y="134"/>
                  <a:pt x="255" y="134"/>
                </a:cubicBezTo>
                <a:cubicBezTo>
                  <a:pt x="255" y="21"/>
                  <a:pt x="255" y="21"/>
                  <a:pt x="255" y="21"/>
                </a:cubicBezTo>
                <a:cubicBezTo>
                  <a:pt x="255" y="9"/>
                  <a:pt x="245" y="0"/>
                  <a:pt x="23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1" y="0"/>
                  <a:pt x="31" y="9"/>
                  <a:pt x="31" y="21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4" y="177"/>
                  <a:pt x="4" y="177"/>
                  <a:pt x="4" y="177"/>
                </a:cubicBezTo>
                <a:cubicBezTo>
                  <a:pt x="1" y="181"/>
                  <a:pt x="0" y="185"/>
                  <a:pt x="2" y="189"/>
                </a:cubicBezTo>
                <a:cubicBezTo>
                  <a:pt x="4" y="192"/>
                  <a:pt x="7" y="194"/>
                  <a:pt x="11" y="194"/>
                </a:cubicBezTo>
                <a:cubicBezTo>
                  <a:pt x="275" y="194"/>
                  <a:pt x="275" y="194"/>
                  <a:pt x="275" y="194"/>
                </a:cubicBezTo>
                <a:cubicBezTo>
                  <a:pt x="279" y="194"/>
                  <a:pt x="283" y="192"/>
                  <a:pt x="284" y="188"/>
                </a:cubicBezTo>
                <a:cubicBezTo>
                  <a:pt x="286" y="184"/>
                  <a:pt x="284" y="180"/>
                  <a:pt x="282" y="177"/>
                </a:cubicBezTo>
                <a:close/>
                <a:moveTo>
                  <a:pt x="46" y="24"/>
                </a:moveTo>
                <a:cubicBezTo>
                  <a:pt x="46" y="22"/>
                  <a:pt x="47" y="19"/>
                  <a:pt x="49" y="17"/>
                </a:cubicBezTo>
                <a:cubicBezTo>
                  <a:pt x="51" y="15"/>
                  <a:pt x="53" y="14"/>
                  <a:pt x="56" y="14"/>
                </a:cubicBezTo>
                <a:cubicBezTo>
                  <a:pt x="230" y="14"/>
                  <a:pt x="230" y="14"/>
                  <a:pt x="230" y="14"/>
                </a:cubicBezTo>
                <a:cubicBezTo>
                  <a:pt x="233" y="14"/>
                  <a:pt x="235" y="15"/>
                  <a:pt x="237" y="17"/>
                </a:cubicBezTo>
                <a:cubicBezTo>
                  <a:pt x="239" y="19"/>
                  <a:pt x="240" y="22"/>
                  <a:pt x="240" y="24"/>
                </a:cubicBezTo>
                <a:cubicBezTo>
                  <a:pt x="240" y="120"/>
                  <a:pt x="240" y="120"/>
                  <a:pt x="240" y="120"/>
                </a:cubicBezTo>
                <a:cubicBezTo>
                  <a:pt x="240" y="123"/>
                  <a:pt x="239" y="125"/>
                  <a:pt x="237" y="127"/>
                </a:cubicBezTo>
                <a:cubicBezTo>
                  <a:pt x="235" y="129"/>
                  <a:pt x="233" y="130"/>
                  <a:pt x="230" y="130"/>
                </a:cubicBezTo>
                <a:cubicBezTo>
                  <a:pt x="228" y="130"/>
                  <a:pt x="56" y="130"/>
                  <a:pt x="56" y="130"/>
                </a:cubicBezTo>
                <a:cubicBezTo>
                  <a:pt x="53" y="130"/>
                  <a:pt x="51" y="129"/>
                  <a:pt x="49" y="127"/>
                </a:cubicBezTo>
                <a:cubicBezTo>
                  <a:pt x="47" y="125"/>
                  <a:pt x="46" y="123"/>
                  <a:pt x="46" y="120"/>
                </a:cubicBezTo>
                <a:lnTo>
                  <a:pt x="46" y="24"/>
                </a:lnTo>
                <a:close/>
                <a:moveTo>
                  <a:pt x="43" y="143"/>
                </a:moveTo>
                <a:cubicBezTo>
                  <a:pt x="243" y="143"/>
                  <a:pt x="243" y="143"/>
                  <a:pt x="243" y="143"/>
                </a:cubicBezTo>
                <a:cubicBezTo>
                  <a:pt x="248" y="151"/>
                  <a:pt x="248" y="151"/>
                  <a:pt x="248" y="151"/>
                </a:cubicBezTo>
                <a:cubicBezTo>
                  <a:pt x="38" y="151"/>
                  <a:pt x="38" y="151"/>
                  <a:pt x="38" y="151"/>
                </a:cubicBezTo>
                <a:lnTo>
                  <a:pt x="43" y="143"/>
                </a:lnTo>
                <a:close/>
                <a:moveTo>
                  <a:pt x="34" y="157"/>
                </a:moveTo>
                <a:cubicBezTo>
                  <a:pt x="252" y="157"/>
                  <a:pt x="252" y="157"/>
                  <a:pt x="252" y="157"/>
                </a:cubicBezTo>
                <a:cubicBezTo>
                  <a:pt x="257" y="165"/>
                  <a:pt x="257" y="165"/>
                  <a:pt x="257" y="165"/>
                </a:cubicBezTo>
                <a:cubicBezTo>
                  <a:pt x="29" y="165"/>
                  <a:pt x="29" y="165"/>
                  <a:pt x="29" y="165"/>
                </a:cubicBezTo>
                <a:lnTo>
                  <a:pt x="34" y="157"/>
                </a:lnTo>
                <a:close/>
                <a:moveTo>
                  <a:pt x="97" y="179"/>
                </a:moveTo>
                <a:cubicBezTo>
                  <a:pt x="20" y="179"/>
                  <a:pt x="20" y="179"/>
                  <a:pt x="20" y="179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100" y="171"/>
                  <a:pt x="100" y="171"/>
                  <a:pt x="100" y="171"/>
                </a:cubicBezTo>
                <a:lnTo>
                  <a:pt x="97" y="179"/>
                </a:lnTo>
                <a:close/>
                <a:moveTo>
                  <a:pt x="189" y="179"/>
                </a:moveTo>
                <a:cubicBezTo>
                  <a:pt x="186" y="171"/>
                  <a:pt x="186" y="171"/>
                  <a:pt x="186" y="171"/>
                </a:cubicBezTo>
                <a:cubicBezTo>
                  <a:pt x="261" y="171"/>
                  <a:pt x="261" y="171"/>
                  <a:pt x="261" y="171"/>
                </a:cubicBezTo>
                <a:cubicBezTo>
                  <a:pt x="266" y="179"/>
                  <a:pt x="266" y="179"/>
                  <a:pt x="266" y="179"/>
                </a:cubicBezTo>
                <a:lnTo>
                  <a:pt x="189" y="1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zh-CN" sz="1050">
              <a:solidFill>
                <a:schemeClr val="bg1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15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">
            <a:extLst>
              <a:ext uri="{FF2B5EF4-FFF2-40B4-BE49-F238E27FC236}">
                <a16:creationId xmlns:a16="http://schemas.microsoft.com/office/drawing/2014/main" id="{217C36D4-318F-40E6-AE0D-FF1BB3AF6AF1}"/>
              </a:ext>
            </a:extLst>
          </p:cNvPr>
          <p:cNvSpPr txBox="1"/>
          <p:nvPr/>
        </p:nvSpPr>
        <p:spPr>
          <a:xfrm>
            <a:off x="5008245" y="2613025"/>
            <a:ext cx="7341942" cy="1188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7200" spc="75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Noto Sans" panose="020B0502040504020204" pitchFamily="34"/>
              </a:defRPr>
            </a:lvl1pPr>
          </a:lstStyle>
          <a:p>
            <a:r>
              <a:rPr lang="zh-TW" altLang="en-US" dirty="0">
                <a:sym typeface="+mn-lt"/>
              </a:rPr>
              <a:t>工作分配</a:t>
            </a:r>
          </a:p>
        </p:txBody>
      </p:sp>
      <p:sp>
        <p:nvSpPr>
          <p:cNvPr id="5" name="图形">
            <a:extLst>
              <a:ext uri="{FF2B5EF4-FFF2-40B4-BE49-F238E27FC236}">
                <a16:creationId xmlns:a16="http://schemas.microsoft.com/office/drawing/2014/main" id="{2D591316-8816-4B25-9DF4-0F2A9D7FDD32}"/>
              </a:ext>
            </a:extLst>
          </p:cNvPr>
          <p:cNvSpPr txBox="1"/>
          <p:nvPr/>
        </p:nvSpPr>
        <p:spPr>
          <a:xfrm>
            <a:off x="2777545" y="2837497"/>
            <a:ext cx="1499870" cy="144526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zh-TW" sz="8800" dirty="0">
                <a:ln>
                  <a:noFill/>
                </a:ln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0</a:t>
            </a:r>
            <a:r>
              <a:rPr lang="en-US" altLang="zh-TW" sz="8800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5</a:t>
            </a:r>
            <a:endParaRPr lang="zh-TW" altLang="zh-TW" sz="8800" dirty="0">
              <a:ln>
                <a:noFill/>
              </a:ln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40D7CB28-CD13-4F11-802F-18379898DBB3}"/>
              </a:ext>
            </a:extLst>
          </p:cNvPr>
          <p:cNvSpPr txBox="1"/>
          <p:nvPr/>
        </p:nvSpPr>
        <p:spPr>
          <a:xfrm>
            <a:off x="4080192" y="2687320"/>
            <a:ext cx="441325" cy="40005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思源黑体 CN Medium" panose="020B0600000000000000" charset="-122"/>
                <a:sym typeface="+mn-ea"/>
              </a:rPr>
              <a:t>五</a:t>
            </a:r>
            <a:endParaRPr lang="zh-TW" altLang="zh-TW" sz="2000" dirty="0">
              <a:ln>
                <a:noFill/>
              </a:ln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7" name="图形">
            <a:extLst>
              <a:ext uri="{FF2B5EF4-FFF2-40B4-BE49-F238E27FC236}">
                <a16:creationId xmlns:a16="http://schemas.microsoft.com/office/drawing/2014/main" id="{1C7CB037-D1E6-43A3-A35B-8B4BC731EB63}"/>
              </a:ext>
            </a:extLst>
          </p:cNvPr>
          <p:cNvSpPr txBox="1"/>
          <p:nvPr/>
        </p:nvSpPr>
        <p:spPr>
          <a:xfrm>
            <a:off x="5061540" y="3836470"/>
            <a:ext cx="5861685" cy="7105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思源黑体 CN Normal" panose="020B0400000000000000" charset="-122"/>
                <a:sym typeface="+mn-ea"/>
              </a:rPr>
              <a:t>個人工作、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思源黑体 CN Normal" panose="020B0400000000000000" charset="-122"/>
                <a:sym typeface="+mn-ea"/>
              </a:rPr>
              <a:t>GitHub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思源黑体 CN Normal" panose="020B0400000000000000" charset="-122"/>
                <a:sym typeface="+mn-ea"/>
              </a:rPr>
              <a:t>紀錄、甘特圖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35DC14-A8DE-4FC9-A462-AF4A2C55594A}"/>
              </a:ext>
            </a:extLst>
          </p:cNvPr>
          <p:cNvSpPr txBox="1"/>
          <p:nvPr/>
        </p:nvSpPr>
        <p:spPr>
          <a:xfrm>
            <a:off x="4938795" y="4398507"/>
            <a:ext cx="208176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報告人：卓佑儒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2F9884F-3942-4B15-9973-F61379C82D1A}"/>
              </a:ext>
            </a:extLst>
          </p:cNvPr>
          <p:cNvCxnSpPr>
            <a:cxnSpLocks/>
          </p:cNvCxnSpPr>
          <p:nvPr/>
        </p:nvCxnSpPr>
        <p:spPr>
          <a:xfrm>
            <a:off x="5173882" y="4329057"/>
            <a:ext cx="3512918" cy="0"/>
          </a:xfrm>
          <a:prstGeom prst="line">
            <a:avLst/>
          </a:prstGeom>
          <a:ln w="28575">
            <a:solidFill>
              <a:srgbClr val="65B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图形"/>
          <p:cNvSpPr>
            <a:spLocks noChangeArrowheads="1"/>
          </p:cNvSpPr>
          <p:nvPr/>
        </p:nvSpPr>
        <p:spPr bwMode="auto">
          <a:xfrm>
            <a:off x="6503403" y="2201240"/>
            <a:ext cx="993678" cy="994443"/>
          </a:xfrm>
          <a:prstGeom prst="ellipse">
            <a:avLst/>
          </a:prstGeom>
          <a:solidFill>
            <a:srgbClr val="DFF1F0"/>
          </a:solidFill>
          <a:ln>
            <a:noFill/>
          </a:ln>
        </p:spPr>
        <p:txBody>
          <a:bodyPr lIns="91417" tIns="45709" rIns="91417" bIns="45709"/>
          <a:lstStyle/>
          <a:p>
            <a:endParaRPr lang="id-ID" sz="3200">
              <a:solidFill>
                <a:schemeClr val="tx1">
                  <a:lumMod val="85000"/>
                  <a:lumOff val="15000"/>
                </a:schemeClr>
              </a:solidFill>
              <a:cs typeface="字魂58号-创中黑" panose="00000500000000000000" charset="-122"/>
            </a:endParaRPr>
          </a:p>
        </p:txBody>
      </p:sp>
      <p:grpSp>
        <p:nvGrpSpPr>
          <p:cNvPr id="113" name="图形"/>
          <p:cNvGrpSpPr/>
          <p:nvPr/>
        </p:nvGrpSpPr>
        <p:grpSpPr>
          <a:xfrm>
            <a:off x="6389768" y="2088028"/>
            <a:ext cx="1219703" cy="1220038"/>
            <a:chOff x="9237196" y="2257147"/>
            <a:chExt cx="1868076" cy="1868076"/>
          </a:xfrm>
          <a:solidFill>
            <a:srgbClr val="C9E7E5"/>
          </a:solidFill>
        </p:grpSpPr>
        <p:sp>
          <p:nvSpPr>
            <p:cNvPr id="114" name="图形"/>
            <p:cNvSpPr/>
            <p:nvPr/>
          </p:nvSpPr>
          <p:spPr bwMode="auto">
            <a:xfrm>
              <a:off x="10613046" y="2394436"/>
              <a:ext cx="355673" cy="354728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115" name="图形"/>
            <p:cNvSpPr/>
            <p:nvPr/>
          </p:nvSpPr>
          <p:spPr bwMode="auto">
            <a:xfrm>
              <a:off x="10193066" y="2257147"/>
              <a:ext cx="427919" cy="191252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116" name="图形"/>
            <p:cNvSpPr/>
            <p:nvPr/>
          </p:nvSpPr>
          <p:spPr bwMode="auto">
            <a:xfrm>
              <a:off x="10913939" y="2743609"/>
              <a:ext cx="191333" cy="425356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6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117" name="图形"/>
            <p:cNvSpPr/>
            <p:nvPr/>
          </p:nvSpPr>
          <p:spPr bwMode="auto">
            <a:xfrm>
              <a:off x="10913939" y="3213405"/>
              <a:ext cx="191333" cy="426943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118" name="图形"/>
            <p:cNvSpPr/>
            <p:nvPr/>
          </p:nvSpPr>
          <p:spPr bwMode="auto">
            <a:xfrm>
              <a:off x="10613046" y="3633206"/>
              <a:ext cx="355673" cy="355522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119" name="图形"/>
            <p:cNvSpPr/>
            <p:nvPr/>
          </p:nvSpPr>
          <p:spPr bwMode="auto">
            <a:xfrm>
              <a:off x="10193066" y="3936352"/>
              <a:ext cx="427919" cy="188871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120" name="图形"/>
            <p:cNvSpPr/>
            <p:nvPr/>
          </p:nvSpPr>
          <p:spPr bwMode="auto">
            <a:xfrm>
              <a:off x="9723865" y="3936352"/>
              <a:ext cx="425537" cy="188871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121" name="图形"/>
            <p:cNvSpPr/>
            <p:nvPr/>
          </p:nvSpPr>
          <p:spPr bwMode="auto">
            <a:xfrm>
              <a:off x="9374543" y="3633206"/>
              <a:ext cx="354879" cy="355522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122" name="图形"/>
            <p:cNvSpPr/>
            <p:nvPr/>
          </p:nvSpPr>
          <p:spPr bwMode="auto">
            <a:xfrm>
              <a:off x="9237196" y="3213405"/>
              <a:ext cx="191333" cy="426943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123" name="图形"/>
            <p:cNvSpPr/>
            <p:nvPr/>
          </p:nvSpPr>
          <p:spPr bwMode="auto">
            <a:xfrm>
              <a:off x="9237196" y="2743609"/>
              <a:ext cx="191333" cy="425356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6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124" name="图形"/>
            <p:cNvSpPr/>
            <p:nvPr/>
          </p:nvSpPr>
          <p:spPr bwMode="auto">
            <a:xfrm>
              <a:off x="9374543" y="2394436"/>
              <a:ext cx="354879" cy="354728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125" name="图形"/>
            <p:cNvSpPr/>
            <p:nvPr/>
          </p:nvSpPr>
          <p:spPr bwMode="auto">
            <a:xfrm>
              <a:off x="9723865" y="2257147"/>
              <a:ext cx="425537" cy="191252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0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</p:grpSp>
      <p:sp>
        <p:nvSpPr>
          <p:cNvPr id="84" name="图形"/>
          <p:cNvSpPr>
            <a:spLocks noChangeArrowheads="1"/>
          </p:cNvSpPr>
          <p:nvPr/>
        </p:nvSpPr>
        <p:spPr bwMode="auto">
          <a:xfrm>
            <a:off x="859798" y="4275996"/>
            <a:ext cx="993678" cy="994443"/>
          </a:xfrm>
          <a:prstGeom prst="ellipse">
            <a:avLst/>
          </a:prstGeom>
          <a:solidFill>
            <a:srgbClr val="DFF1F0"/>
          </a:solidFill>
          <a:ln>
            <a:noFill/>
          </a:ln>
        </p:spPr>
        <p:txBody>
          <a:bodyPr lIns="91417" tIns="45709" rIns="91417" bIns="45709"/>
          <a:lstStyle/>
          <a:p>
            <a:endParaRPr lang="id-ID" sz="3200">
              <a:solidFill>
                <a:schemeClr val="tx1">
                  <a:lumMod val="85000"/>
                  <a:lumOff val="15000"/>
                </a:schemeClr>
              </a:solidFill>
              <a:cs typeface="字魂58号-创中黑" panose="00000500000000000000" charset="-122"/>
            </a:endParaRPr>
          </a:p>
        </p:txBody>
      </p:sp>
      <p:grpSp>
        <p:nvGrpSpPr>
          <p:cNvPr id="85" name="图形"/>
          <p:cNvGrpSpPr/>
          <p:nvPr/>
        </p:nvGrpSpPr>
        <p:grpSpPr>
          <a:xfrm>
            <a:off x="746578" y="4162784"/>
            <a:ext cx="1219703" cy="1220038"/>
            <a:chOff x="3800237" y="2257147"/>
            <a:chExt cx="1868076" cy="1868076"/>
          </a:xfrm>
          <a:solidFill>
            <a:srgbClr val="C9E7E5"/>
          </a:solidFill>
        </p:grpSpPr>
        <p:sp>
          <p:nvSpPr>
            <p:cNvPr id="86" name="图形"/>
            <p:cNvSpPr/>
            <p:nvPr/>
          </p:nvSpPr>
          <p:spPr bwMode="auto">
            <a:xfrm>
              <a:off x="5176087" y="2394436"/>
              <a:ext cx="355673" cy="354728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87" name="图形"/>
            <p:cNvSpPr/>
            <p:nvPr/>
          </p:nvSpPr>
          <p:spPr bwMode="auto">
            <a:xfrm>
              <a:off x="4756107" y="2257147"/>
              <a:ext cx="427919" cy="191252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88" name="图形"/>
            <p:cNvSpPr/>
            <p:nvPr/>
          </p:nvSpPr>
          <p:spPr bwMode="auto">
            <a:xfrm>
              <a:off x="5476980" y="2743609"/>
              <a:ext cx="191333" cy="425356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6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89" name="图形"/>
            <p:cNvSpPr/>
            <p:nvPr/>
          </p:nvSpPr>
          <p:spPr bwMode="auto">
            <a:xfrm>
              <a:off x="5476980" y="3213405"/>
              <a:ext cx="191333" cy="426943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90" name="图形"/>
            <p:cNvSpPr/>
            <p:nvPr/>
          </p:nvSpPr>
          <p:spPr bwMode="auto">
            <a:xfrm>
              <a:off x="5176087" y="3633206"/>
              <a:ext cx="355673" cy="355522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91" name="图形"/>
            <p:cNvSpPr/>
            <p:nvPr/>
          </p:nvSpPr>
          <p:spPr bwMode="auto">
            <a:xfrm>
              <a:off x="4756107" y="3936352"/>
              <a:ext cx="427919" cy="188871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92" name="图形"/>
            <p:cNvSpPr/>
            <p:nvPr/>
          </p:nvSpPr>
          <p:spPr bwMode="auto">
            <a:xfrm>
              <a:off x="4286906" y="3936352"/>
              <a:ext cx="425537" cy="188871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93" name="图形"/>
            <p:cNvSpPr/>
            <p:nvPr/>
          </p:nvSpPr>
          <p:spPr bwMode="auto">
            <a:xfrm>
              <a:off x="3937584" y="3633206"/>
              <a:ext cx="354879" cy="355522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94" name="图形"/>
            <p:cNvSpPr/>
            <p:nvPr/>
          </p:nvSpPr>
          <p:spPr bwMode="auto">
            <a:xfrm>
              <a:off x="3800237" y="3213405"/>
              <a:ext cx="191333" cy="426943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95" name="图形"/>
            <p:cNvSpPr/>
            <p:nvPr/>
          </p:nvSpPr>
          <p:spPr bwMode="auto">
            <a:xfrm>
              <a:off x="3800237" y="2743609"/>
              <a:ext cx="191333" cy="425356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6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96" name="图形"/>
            <p:cNvSpPr/>
            <p:nvPr/>
          </p:nvSpPr>
          <p:spPr bwMode="auto">
            <a:xfrm>
              <a:off x="3937584" y="2394436"/>
              <a:ext cx="354879" cy="354728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sp>
          <p:nvSpPr>
            <p:cNvPr id="97" name="图形"/>
            <p:cNvSpPr/>
            <p:nvPr/>
          </p:nvSpPr>
          <p:spPr bwMode="auto">
            <a:xfrm>
              <a:off x="4286906" y="2257147"/>
              <a:ext cx="425537" cy="191252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0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id-ID" sz="320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CE90650-99D1-478D-B4B0-B6E2D62421EE}"/>
              </a:ext>
            </a:extLst>
          </p:cNvPr>
          <p:cNvGrpSpPr/>
          <p:nvPr/>
        </p:nvGrpSpPr>
        <p:grpSpPr>
          <a:xfrm>
            <a:off x="746578" y="2088028"/>
            <a:ext cx="1219703" cy="1220038"/>
            <a:chOff x="1132205" y="1878330"/>
            <a:chExt cx="1867535" cy="1868049"/>
          </a:xfrm>
        </p:grpSpPr>
        <p:sp>
          <p:nvSpPr>
            <p:cNvPr id="70" name="图形"/>
            <p:cNvSpPr>
              <a:spLocks noChangeArrowheads="1"/>
            </p:cNvSpPr>
            <p:nvPr/>
          </p:nvSpPr>
          <p:spPr bwMode="auto">
            <a:xfrm>
              <a:off x="1304925" y="2051674"/>
              <a:ext cx="1521460" cy="1522631"/>
            </a:xfrm>
            <a:prstGeom prst="ellipse">
              <a:avLst/>
            </a:prstGeom>
            <a:solidFill>
              <a:srgbClr val="DFF1F0"/>
            </a:solidFill>
            <a:ln>
              <a:noFill/>
            </a:ln>
          </p:spPr>
          <p:txBody>
            <a:bodyPr lIns="91417" tIns="45709" rIns="91417" bIns="45709"/>
            <a:lstStyle/>
            <a:p>
              <a:endParaRPr lang="id-ID" sz="3200" dirty="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grpSp>
          <p:nvGrpSpPr>
            <p:cNvPr id="71" name="图形"/>
            <p:cNvGrpSpPr/>
            <p:nvPr/>
          </p:nvGrpSpPr>
          <p:grpSpPr>
            <a:xfrm>
              <a:off x="1132205" y="1878330"/>
              <a:ext cx="1867535" cy="1868049"/>
              <a:chOff x="1119258" y="2257147"/>
              <a:chExt cx="1868076" cy="1868076"/>
            </a:xfrm>
            <a:solidFill>
              <a:schemeClr val="accent2"/>
            </a:solidFill>
          </p:grpSpPr>
          <p:sp>
            <p:nvSpPr>
              <p:cNvPr id="72" name="图形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612368160 w 207"/>
                  <a:gd name="T1" fmla="*/ 537330238 h 206"/>
                  <a:gd name="T2" fmla="*/ 76915384 w 207"/>
                  <a:gd name="T3" fmla="*/ 0 h 206"/>
                  <a:gd name="T4" fmla="*/ 0 w 207"/>
                  <a:gd name="T5" fmla="*/ 130621249 h 206"/>
                  <a:gd name="T6" fmla="*/ 482202474 w 207"/>
                  <a:gd name="T7" fmla="*/ 611547836 h 206"/>
                  <a:gd name="T8" fmla="*/ 612368160 w 207"/>
                  <a:gd name="T9" fmla="*/ 537330238 h 2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73" name="图形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151325978 h 111"/>
                  <a:gd name="T4" fmla="*/ 659539755 w 248"/>
                  <a:gd name="T5" fmla="*/ 329356642 h 111"/>
                  <a:gd name="T6" fmla="*/ 736782466 w 248"/>
                  <a:gd name="T7" fmla="*/ 198801166 h 111"/>
                  <a:gd name="T8" fmla="*/ 0 w 248"/>
                  <a:gd name="T9" fmla="*/ 0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74" name="图形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133523428 w 111"/>
                  <a:gd name="T1" fmla="*/ 0 h 247"/>
                  <a:gd name="T2" fmla="*/ 0 w 111"/>
                  <a:gd name="T3" fmla="*/ 77070559 h 247"/>
                  <a:gd name="T4" fmla="*/ 178030664 w 111"/>
                  <a:gd name="T5" fmla="*/ 732177201 h 247"/>
                  <a:gd name="T6" fmla="*/ 329356642 w 111"/>
                  <a:gd name="T7" fmla="*/ 732177201 h 247"/>
                  <a:gd name="T8" fmla="*/ 133523428 w 111"/>
                  <a:gd name="T9" fmla="*/ 0 h 2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246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75" name="图形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178030664 w 111"/>
                  <a:gd name="T1" fmla="*/ 0 h 248"/>
                  <a:gd name="T2" fmla="*/ 0 w 111"/>
                  <a:gd name="T3" fmla="*/ 659539755 h 248"/>
                  <a:gd name="T4" fmla="*/ 133523428 w 111"/>
                  <a:gd name="T5" fmla="*/ 736782466 h 248"/>
                  <a:gd name="T6" fmla="*/ 329356642 w 111"/>
                  <a:gd name="T7" fmla="*/ 0 h 248"/>
                  <a:gd name="T8" fmla="*/ 178030664 w 111"/>
                  <a:gd name="T9" fmla="*/ 0 h 2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76" name="图形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612368160 w 207"/>
                  <a:gd name="T1" fmla="*/ 76915384 h 207"/>
                  <a:gd name="T2" fmla="*/ 482202474 w 207"/>
                  <a:gd name="T3" fmla="*/ 0 h 207"/>
                  <a:gd name="T4" fmla="*/ 0 w 207"/>
                  <a:gd name="T5" fmla="*/ 482202474 h 207"/>
                  <a:gd name="T6" fmla="*/ 76915384 w 207"/>
                  <a:gd name="T7" fmla="*/ 612368160 h 207"/>
                  <a:gd name="T8" fmla="*/ 612368160 w 207"/>
                  <a:gd name="T9" fmla="*/ 76915384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77" name="图形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736782466 w 248"/>
                  <a:gd name="T1" fmla="*/ 129902106 h 110"/>
                  <a:gd name="T2" fmla="*/ 659539755 w 248"/>
                  <a:gd name="T3" fmla="*/ 0 h 110"/>
                  <a:gd name="T4" fmla="*/ 0 w 248"/>
                  <a:gd name="T5" fmla="*/ 174187930 h 110"/>
                  <a:gd name="T6" fmla="*/ 0 w 248"/>
                  <a:gd name="T7" fmla="*/ 324756982 h 110"/>
                  <a:gd name="T8" fmla="*/ 736782466 w 248"/>
                  <a:gd name="T9" fmla="*/ 12990210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78" name="图形"/>
              <p:cNvSpPr/>
              <p:nvPr/>
            </p:nvSpPr>
            <p:spPr bwMode="auto">
              <a:xfrm>
                <a:off x="1605927" y="3936352"/>
                <a:ext cx="425537" cy="188871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id-ID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79" name="图形"/>
              <p:cNvSpPr/>
              <p:nvPr/>
            </p:nvSpPr>
            <p:spPr bwMode="auto">
              <a:xfrm>
                <a:off x="1256605" y="3633206"/>
                <a:ext cx="354879" cy="355522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id-ID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80" name="图形"/>
              <p:cNvSpPr/>
              <p:nvPr/>
            </p:nvSpPr>
            <p:spPr bwMode="auto">
              <a:xfrm>
                <a:off x="1119258" y="3213405"/>
                <a:ext cx="191333" cy="426943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id-ID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81" name="图形"/>
              <p:cNvSpPr/>
              <p:nvPr/>
            </p:nvSpPr>
            <p:spPr bwMode="auto">
              <a:xfrm>
                <a:off x="1119258" y="2743609"/>
                <a:ext cx="191333" cy="425356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6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id-ID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82" name="图形"/>
              <p:cNvSpPr/>
              <p:nvPr/>
            </p:nvSpPr>
            <p:spPr bwMode="auto">
              <a:xfrm>
                <a:off x="1256605" y="2394436"/>
                <a:ext cx="354879" cy="354728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id-ID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83" name="图形"/>
              <p:cNvSpPr/>
              <p:nvPr/>
            </p:nvSpPr>
            <p:spPr bwMode="auto">
              <a:xfrm>
                <a:off x="1605927" y="2257147"/>
                <a:ext cx="425537" cy="191252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10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id-ID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C352CD82-CF43-4A9F-89D9-F0C82047AAF9}"/>
              </a:ext>
            </a:extLst>
          </p:cNvPr>
          <p:cNvGrpSpPr/>
          <p:nvPr/>
        </p:nvGrpSpPr>
        <p:grpSpPr>
          <a:xfrm>
            <a:off x="6389769" y="4162784"/>
            <a:ext cx="1219703" cy="1220038"/>
            <a:chOff x="6557010" y="1878330"/>
            <a:chExt cx="1867535" cy="1868049"/>
          </a:xfrm>
        </p:grpSpPr>
        <p:sp>
          <p:nvSpPr>
            <p:cNvPr id="98" name="图形"/>
            <p:cNvSpPr>
              <a:spLocks noChangeArrowheads="1"/>
            </p:cNvSpPr>
            <p:nvPr/>
          </p:nvSpPr>
          <p:spPr bwMode="auto">
            <a:xfrm>
              <a:off x="6731000" y="2051674"/>
              <a:ext cx="1521460" cy="1522631"/>
            </a:xfrm>
            <a:prstGeom prst="ellipse">
              <a:avLst/>
            </a:prstGeom>
            <a:solidFill>
              <a:srgbClr val="DFF1F0"/>
            </a:solidFill>
            <a:ln>
              <a:noFill/>
            </a:ln>
          </p:spPr>
          <p:txBody>
            <a:bodyPr lIns="91417" tIns="45709" rIns="91417" bIns="45709"/>
            <a:lstStyle/>
            <a:p>
              <a:endParaRPr lang="id-ID" sz="3200" dirty="0">
                <a:solidFill>
                  <a:schemeClr val="tx1">
                    <a:lumMod val="85000"/>
                    <a:lumOff val="15000"/>
                  </a:schemeClr>
                </a:solidFill>
                <a:cs typeface="字魂58号-创中黑" panose="00000500000000000000" charset="-122"/>
              </a:endParaRPr>
            </a:p>
          </p:txBody>
        </p:sp>
        <p:grpSp>
          <p:nvGrpSpPr>
            <p:cNvPr id="99" name="图形"/>
            <p:cNvGrpSpPr/>
            <p:nvPr/>
          </p:nvGrpSpPr>
          <p:grpSpPr>
            <a:xfrm>
              <a:off x="6557010" y="1878330"/>
              <a:ext cx="1867535" cy="1868049"/>
              <a:chOff x="6546413" y="2257147"/>
              <a:chExt cx="1868076" cy="1868076"/>
            </a:xfrm>
            <a:solidFill>
              <a:schemeClr val="accent2"/>
            </a:solidFill>
          </p:grpSpPr>
          <p:sp>
            <p:nvSpPr>
              <p:cNvPr id="100" name="图形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612368160 w 207"/>
                  <a:gd name="T1" fmla="*/ 537330238 h 206"/>
                  <a:gd name="T2" fmla="*/ 76915384 w 207"/>
                  <a:gd name="T3" fmla="*/ 0 h 206"/>
                  <a:gd name="T4" fmla="*/ 0 w 207"/>
                  <a:gd name="T5" fmla="*/ 130621249 h 206"/>
                  <a:gd name="T6" fmla="*/ 482202474 w 207"/>
                  <a:gd name="T7" fmla="*/ 611547836 h 206"/>
                  <a:gd name="T8" fmla="*/ 612368160 w 207"/>
                  <a:gd name="T9" fmla="*/ 537330238 h 2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101" name="图形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151325978 h 111"/>
                  <a:gd name="T4" fmla="*/ 659539755 w 248"/>
                  <a:gd name="T5" fmla="*/ 329356642 h 111"/>
                  <a:gd name="T6" fmla="*/ 736782466 w 248"/>
                  <a:gd name="T7" fmla="*/ 198801166 h 111"/>
                  <a:gd name="T8" fmla="*/ 0 w 248"/>
                  <a:gd name="T9" fmla="*/ 0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102" name="图形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133523428 w 111"/>
                  <a:gd name="T1" fmla="*/ 0 h 247"/>
                  <a:gd name="T2" fmla="*/ 0 w 111"/>
                  <a:gd name="T3" fmla="*/ 77070559 h 247"/>
                  <a:gd name="T4" fmla="*/ 178030664 w 111"/>
                  <a:gd name="T5" fmla="*/ 732177201 h 247"/>
                  <a:gd name="T6" fmla="*/ 329356642 w 111"/>
                  <a:gd name="T7" fmla="*/ 732177201 h 247"/>
                  <a:gd name="T8" fmla="*/ 133523428 w 111"/>
                  <a:gd name="T9" fmla="*/ 0 h 2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246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103" name="图形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178030664 w 111"/>
                  <a:gd name="T1" fmla="*/ 0 h 248"/>
                  <a:gd name="T2" fmla="*/ 0 w 111"/>
                  <a:gd name="T3" fmla="*/ 659539755 h 248"/>
                  <a:gd name="T4" fmla="*/ 133523428 w 111"/>
                  <a:gd name="T5" fmla="*/ 736782466 h 248"/>
                  <a:gd name="T6" fmla="*/ 329356642 w 111"/>
                  <a:gd name="T7" fmla="*/ 0 h 248"/>
                  <a:gd name="T8" fmla="*/ 178030664 w 111"/>
                  <a:gd name="T9" fmla="*/ 0 h 2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104" name="图形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612368160 w 207"/>
                  <a:gd name="T1" fmla="*/ 76915384 h 207"/>
                  <a:gd name="T2" fmla="*/ 482202474 w 207"/>
                  <a:gd name="T3" fmla="*/ 0 h 207"/>
                  <a:gd name="T4" fmla="*/ 0 w 207"/>
                  <a:gd name="T5" fmla="*/ 482202474 h 207"/>
                  <a:gd name="T6" fmla="*/ 76915384 w 207"/>
                  <a:gd name="T7" fmla="*/ 612368160 h 207"/>
                  <a:gd name="T8" fmla="*/ 612368160 w 207"/>
                  <a:gd name="T9" fmla="*/ 76915384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105" name="图形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736782466 w 248"/>
                  <a:gd name="T1" fmla="*/ 129902106 h 110"/>
                  <a:gd name="T2" fmla="*/ 659539755 w 248"/>
                  <a:gd name="T3" fmla="*/ 0 h 110"/>
                  <a:gd name="T4" fmla="*/ 0 w 248"/>
                  <a:gd name="T5" fmla="*/ 174187930 h 110"/>
                  <a:gd name="T6" fmla="*/ 0 w 248"/>
                  <a:gd name="T7" fmla="*/ 324756982 h 110"/>
                  <a:gd name="T8" fmla="*/ 736782466 w 248"/>
                  <a:gd name="T9" fmla="*/ 12990210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106" name="图形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129902106 h 110"/>
                  <a:gd name="T2" fmla="*/ 732177201 w 247"/>
                  <a:gd name="T3" fmla="*/ 324756982 h 110"/>
                  <a:gd name="T4" fmla="*/ 732177201 w 247"/>
                  <a:gd name="T5" fmla="*/ 174187930 h 110"/>
                  <a:gd name="T6" fmla="*/ 77070559 w 247"/>
                  <a:gd name="T7" fmla="*/ 0 h 110"/>
                  <a:gd name="T8" fmla="*/ 0 w 247"/>
                  <a:gd name="T9" fmla="*/ 12990210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6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107" name="图形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130621249 w 206"/>
                  <a:gd name="T1" fmla="*/ 0 h 207"/>
                  <a:gd name="T2" fmla="*/ 0 w 206"/>
                  <a:gd name="T3" fmla="*/ 76915384 h 207"/>
                  <a:gd name="T4" fmla="*/ 537330238 w 206"/>
                  <a:gd name="T5" fmla="*/ 612368160 h 207"/>
                  <a:gd name="T6" fmla="*/ 611547836 w 206"/>
                  <a:gd name="T7" fmla="*/ 482202474 h 207"/>
                  <a:gd name="T8" fmla="*/ 130621249 w 206"/>
                  <a:gd name="T9" fmla="*/ 0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108" name="图形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198801166 w 111"/>
                  <a:gd name="T3" fmla="*/ 736782466 h 248"/>
                  <a:gd name="T4" fmla="*/ 329356642 w 111"/>
                  <a:gd name="T5" fmla="*/ 659539755 h 248"/>
                  <a:gd name="T6" fmla="*/ 151325978 w 111"/>
                  <a:gd name="T7" fmla="*/ 0 h 248"/>
                  <a:gd name="T8" fmla="*/ 0 w 111"/>
                  <a:gd name="T9" fmla="*/ 0 h 2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109" name="图形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151325978 w 111"/>
                  <a:gd name="T1" fmla="*/ 732177201 h 247"/>
                  <a:gd name="T2" fmla="*/ 329356642 w 111"/>
                  <a:gd name="T3" fmla="*/ 77070559 h 247"/>
                  <a:gd name="T4" fmla="*/ 198801166 w 111"/>
                  <a:gd name="T5" fmla="*/ 0 h 247"/>
                  <a:gd name="T6" fmla="*/ 0 w 111"/>
                  <a:gd name="T7" fmla="*/ 732177201 h 247"/>
                  <a:gd name="T8" fmla="*/ 151325978 w 111"/>
                  <a:gd name="T9" fmla="*/ 732177201 h 2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246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110" name="图形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537330238 h 206"/>
                  <a:gd name="T2" fmla="*/ 130621249 w 206"/>
                  <a:gd name="T3" fmla="*/ 611547836 h 206"/>
                  <a:gd name="T4" fmla="*/ 611547836 w 206"/>
                  <a:gd name="T5" fmla="*/ 130621249 h 206"/>
                  <a:gd name="T6" fmla="*/ 537330238 w 206"/>
                  <a:gd name="T7" fmla="*/ 0 h 206"/>
                  <a:gd name="T8" fmla="*/ 0 w 206"/>
                  <a:gd name="T9" fmla="*/ 537330238 h 2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  <p:sp>
            <p:nvSpPr>
              <p:cNvPr id="111" name="图形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198801166 h 111"/>
                  <a:gd name="T2" fmla="*/ 74107499 w 247"/>
                  <a:gd name="T3" fmla="*/ 329356642 h 111"/>
                  <a:gd name="T4" fmla="*/ 732177201 w 247"/>
                  <a:gd name="T5" fmla="*/ 151325978 h 111"/>
                  <a:gd name="T6" fmla="*/ 732177201 w 247"/>
                  <a:gd name="T7" fmla="*/ 0 h 111"/>
                  <a:gd name="T8" fmla="*/ 0 w 247"/>
                  <a:gd name="T9" fmla="*/ 198801166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6" h="110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tx1">
                      <a:lumMod val="85000"/>
                      <a:lumOff val="15000"/>
                    </a:schemeClr>
                  </a:solidFill>
                  <a:cs typeface="字魂58号-创中黑" panose="00000500000000000000" charset="-122"/>
                </a:endParaRPr>
              </a:p>
            </p:txBody>
          </p:sp>
        </p:grpSp>
      </p:grpSp>
      <p:sp>
        <p:nvSpPr>
          <p:cNvPr id="5" name="图形"/>
          <p:cNvSpPr/>
          <p:nvPr/>
        </p:nvSpPr>
        <p:spPr>
          <a:xfrm>
            <a:off x="2097881" y="2486314"/>
            <a:ext cx="3998119" cy="950804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主要：資料庫、文件</a:t>
            </a:r>
            <a:endParaRPr lang="en-US" altLang="zh-TW" sz="2000" dirty="0">
              <a:solidFill>
                <a:schemeClr val="accent4">
                  <a:lumMod val="25000"/>
                </a:schemeClr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次要：</a:t>
            </a:r>
            <a:r>
              <a:rPr lang="en-US" altLang="zh-TW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UI&amp;UX</a:t>
            </a: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設計、模型訓練</a:t>
            </a:r>
            <a:endParaRPr lang="zh-CN" altLang="en-US" sz="2000" dirty="0">
              <a:solidFill>
                <a:schemeClr val="accent4">
                  <a:lumMod val="25000"/>
                </a:schemeClr>
              </a:solidFill>
              <a:latin typeface="Kosugi Maru" pitchFamily="2" charset="-120"/>
              <a:ea typeface="Noto Sans TC" panose="020B0200000000000000" pitchFamily="34" charset="-120"/>
              <a:cs typeface="字魂58号-创中黑" panose="00000500000000000000" charset="-122"/>
              <a:sym typeface="+mn-ea"/>
            </a:endParaRPr>
          </a:p>
        </p:txBody>
      </p:sp>
      <p:sp>
        <p:nvSpPr>
          <p:cNvPr id="6" name="图形"/>
          <p:cNvSpPr/>
          <p:nvPr/>
        </p:nvSpPr>
        <p:spPr>
          <a:xfrm>
            <a:off x="2084985" y="2002115"/>
            <a:ext cx="2845819" cy="365736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400" dirty="0">
                <a:solidFill>
                  <a:schemeClr val="accent4">
                    <a:lumMod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  <a:sym typeface="+mn-ea"/>
              </a:rPr>
              <a:t>11046012 </a:t>
            </a:r>
            <a:r>
              <a:rPr lang="zh-TW" altLang="en-US" sz="2400" dirty="0">
                <a:solidFill>
                  <a:schemeClr val="accent4">
                    <a:lumMod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  <a:sym typeface="+mn-ea"/>
              </a:rPr>
              <a:t>洪孟筠</a:t>
            </a:r>
            <a:endParaRPr lang="zh-CN" altLang="en-US" sz="2400" b="1" dirty="0">
              <a:solidFill>
                <a:schemeClr val="accent4">
                  <a:lumMod val="25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字魂58号-创中黑" panose="00000500000000000000" charset="-122"/>
              <a:sym typeface="+mn-ea"/>
            </a:endParaRPr>
          </a:p>
        </p:txBody>
      </p:sp>
      <p:sp>
        <p:nvSpPr>
          <p:cNvPr id="128" name="图形">
            <a:extLst>
              <a:ext uri="{FF2B5EF4-FFF2-40B4-BE49-F238E27FC236}">
                <a16:creationId xmlns:a16="http://schemas.microsoft.com/office/drawing/2014/main" id="{08BBDAAF-CA7A-459C-8E37-7F44BD71622D}"/>
              </a:ext>
            </a:extLst>
          </p:cNvPr>
          <p:cNvSpPr/>
          <p:nvPr/>
        </p:nvSpPr>
        <p:spPr>
          <a:xfrm>
            <a:off x="7716502" y="2486314"/>
            <a:ext cx="3998119" cy="950804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主要：後端、</a:t>
            </a:r>
            <a:r>
              <a:rPr lang="en-US" altLang="zh-TW" sz="2000" dirty="0" err="1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api</a:t>
            </a: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串接</a:t>
            </a:r>
            <a:endParaRPr lang="en-US" altLang="zh-TW" sz="2000" dirty="0">
              <a:solidFill>
                <a:schemeClr val="accent4">
                  <a:lumMod val="25000"/>
                </a:schemeClr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次要：模型訓練、前端</a:t>
            </a:r>
            <a:endParaRPr lang="zh-CN" altLang="en-US" sz="2000" dirty="0">
              <a:solidFill>
                <a:schemeClr val="accent4">
                  <a:lumMod val="25000"/>
                </a:schemeClr>
              </a:solidFill>
              <a:latin typeface="Kosugi Maru" pitchFamily="2" charset="-120"/>
              <a:ea typeface="Noto Sans TC" panose="020B0200000000000000" pitchFamily="34" charset="-120"/>
              <a:cs typeface="字魂58号-创中黑" panose="00000500000000000000" charset="-122"/>
              <a:sym typeface="+mn-ea"/>
            </a:endParaRPr>
          </a:p>
        </p:txBody>
      </p:sp>
      <p:sp>
        <p:nvSpPr>
          <p:cNvPr id="129" name="图形">
            <a:extLst>
              <a:ext uri="{FF2B5EF4-FFF2-40B4-BE49-F238E27FC236}">
                <a16:creationId xmlns:a16="http://schemas.microsoft.com/office/drawing/2014/main" id="{8A97775C-EFF0-4DFB-8761-A94DD11EAFD2}"/>
              </a:ext>
            </a:extLst>
          </p:cNvPr>
          <p:cNvSpPr/>
          <p:nvPr/>
        </p:nvSpPr>
        <p:spPr>
          <a:xfrm>
            <a:off x="7703606" y="2002115"/>
            <a:ext cx="2845819" cy="365736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400" dirty="0">
                <a:solidFill>
                  <a:schemeClr val="accent4">
                    <a:lumMod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  <a:sym typeface="+mn-ea"/>
              </a:rPr>
              <a:t>11146002 </a:t>
            </a:r>
            <a:r>
              <a:rPr lang="zh-TW" altLang="en-US" sz="2400" dirty="0">
                <a:solidFill>
                  <a:schemeClr val="accent4">
                    <a:lumMod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  <a:sym typeface="+mn-ea"/>
              </a:rPr>
              <a:t>吳沁學</a:t>
            </a:r>
            <a:endParaRPr lang="zh-CN" altLang="en-US" sz="2400" b="1" dirty="0">
              <a:solidFill>
                <a:schemeClr val="accent4">
                  <a:lumMod val="25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字魂58号-创中黑" panose="00000500000000000000" charset="-122"/>
              <a:sym typeface="+mn-ea"/>
            </a:endParaRPr>
          </a:p>
        </p:txBody>
      </p:sp>
      <p:sp>
        <p:nvSpPr>
          <p:cNvPr id="138" name="图形">
            <a:extLst>
              <a:ext uri="{FF2B5EF4-FFF2-40B4-BE49-F238E27FC236}">
                <a16:creationId xmlns:a16="http://schemas.microsoft.com/office/drawing/2014/main" id="{8BB7594C-404E-4A58-AFCE-01611CE6BA15}"/>
              </a:ext>
            </a:extLst>
          </p:cNvPr>
          <p:cNvSpPr/>
          <p:nvPr/>
        </p:nvSpPr>
        <p:spPr>
          <a:xfrm>
            <a:off x="7716502" y="4682091"/>
            <a:ext cx="3998119" cy="950804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主要：前端、後端、</a:t>
            </a:r>
            <a:r>
              <a:rPr lang="en-US" altLang="zh-TW" sz="2000" dirty="0" err="1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api</a:t>
            </a: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串接</a:t>
            </a:r>
            <a:endParaRPr lang="en-US" altLang="zh-TW" sz="2000" dirty="0">
              <a:solidFill>
                <a:schemeClr val="accent4">
                  <a:lumMod val="25000"/>
                </a:schemeClr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次要：資料庫、整合系統</a:t>
            </a:r>
            <a:endParaRPr lang="zh-CN" altLang="en-US" sz="2000" dirty="0">
              <a:solidFill>
                <a:schemeClr val="accent4">
                  <a:lumMod val="25000"/>
                </a:schemeClr>
              </a:solidFill>
              <a:latin typeface="Kosugi Maru" pitchFamily="2" charset="-120"/>
              <a:ea typeface="Noto Sans TC" panose="020B0200000000000000" pitchFamily="34" charset="-120"/>
              <a:cs typeface="字魂58号-创中黑" panose="00000500000000000000" charset="-122"/>
              <a:sym typeface="+mn-ea"/>
            </a:endParaRPr>
          </a:p>
        </p:txBody>
      </p:sp>
      <p:sp>
        <p:nvSpPr>
          <p:cNvPr id="139" name="图形">
            <a:extLst>
              <a:ext uri="{FF2B5EF4-FFF2-40B4-BE49-F238E27FC236}">
                <a16:creationId xmlns:a16="http://schemas.microsoft.com/office/drawing/2014/main" id="{77C609B6-19B3-489F-82C0-0A633E8546FB}"/>
              </a:ext>
            </a:extLst>
          </p:cNvPr>
          <p:cNvSpPr/>
          <p:nvPr/>
        </p:nvSpPr>
        <p:spPr>
          <a:xfrm>
            <a:off x="7703606" y="4197892"/>
            <a:ext cx="2845819" cy="365736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400" dirty="0">
                <a:solidFill>
                  <a:schemeClr val="accent4">
                    <a:lumMod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  <a:sym typeface="+mn-ea"/>
              </a:rPr>
              <a:t>11146024</a:t>
            </a:r>
            <a:r>
              <a:rPr lang="zh-TW" altLang="en-US" sz="2400" dirty="0">
                <a:solidFill>
                  <a:schemeClr val="accent4">
                    <a:lumMod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  <a:sym typeface="+mn-ea"/>
              </a:rPr>
              <a:t> 王暘嘉</a:t>
            </a:r>
            <a:endParaRPr lang="zh-CN" altLang="en-US" sz="2400" b="1" dirty="0">
              <a:solidFill>
                <a:schemeClr val="accent4">
                  <a:lumMod val="25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字魂58号-创中黑" panose="00000500000000000000" charset="-122"/>
              <a:sym typeface="+mn-ea"/>
            </a:endParaRPr>
          </a:p>
        </p:txBody>
      </p:sp>
      <p:sp>
        <p:nvSpPr>
          <p:cNvPr id="140" name="图形">
            <a:extLst>
              <a:ext uri="{FF2B5EF4-FFF2-40B4-BE49-F238E27FC236}">
                <a16:creationId xmlns:a16="http://schemas.microsoft.com/office/drawing/2014/main" id="{9E8C1298-E4C0-4CC4-91A6-65EADE0DD301}"/>
              </a:ext>
            </a:extLst>
          </p:cNvPr>
          <p:cNvSpPr/>
          <p:nvPr/>
        </p:nvSpPr>
        <p:spPr>
          <a:xfrm>
            <a:off x="2134839" y="4679306"/>
            <a:ext cx="4140600" cy="827191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主要：前端、</a:t>
            </a:r>
            <a:r>
              <a:rPr lang="en-US" altLang="zh-TW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UI&amp;UX</a:t>
            </a: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設計、模型訓練</a:t>
            </a:r>
            <a:endParaRPr lang="en-US" altLang="zh-TW" sz="2000" dirty="0">
              <a:solidFill>
                <a:schemeClr val="accent4">
                  <a:lumMod val="25000"/>
                </a:schemeClr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次要：</a:t>
            </a:r>
            <a:r>
              <a:rPr lang="en-US" altLang="zh-TW" sz="2000" dirty="0" err="1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api</a:t>
            </a:r>
            <a:r>
              <a:rPr lang="zh-TW" altLang="en-US" sz="2000" dirty="0">
                <a:solidFill>
                  <a:schemeClr val="accent4">
                    <a:lumMod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rPr>
              <a:t>串接</a:t>
            </a:r>
            <a:endParaRPr lang="zh-CN" altLang="en-US" sz="2000" dirty="0">
              <a:solidFill>
                <a:schemeClr val="accent4">
                  <a:lumMod val="25000"/>
                </a:schemeClr>
              </a:solidFill>
              <a:latin typeface="Kosugi Maru" pitchFamily="2" charset="-120"/>
              <a:ea typeface="Noto Sans TC" panose="020B0200000000000000" pitchFamily="34" charset="-120"/>
              <a:cs typeface="字魂58号-创中黑" panose="00000500000000000000" charset="-122"/>
              <a:sym typeface="+mn-ea"/>
            </a:endParaRPr>
          </a:p>
        </p:txBody>
      </p:sp>
      <p:sp>
        <p:nvSpPr>
          <p:cNvPr id="141" name="图形">
            <a:extLst>
              <a:ext uri="{FF2B5EF4-FFF2-40B4-BE49-F238E27FC236}">
                <a16:creationId xmlns:a16="http://schemas.microsoft.com/office/drawing/2014/main" id="{3A32D264-1ADE-42FF-B8F1-9212E7B120EE}"/>
              </a:ext>
            </a:extLst>
          </p:cNvPr>
          <p:cNvSpPr/>
          <p:nvPr/>
        </p:nvSpPr>
        <p:spPr>
          <a:xfrm>
            <a:off x="2121943" y="4195107"/>
            <a:ext cx="2845819" cy="365736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400" dirty="0">
                <a:solidFill>
                  <a:schemeClr val="accent4">
                    <a:lumMod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  <a:sym typeface="+mn-ea"/>
              </a:rPr>
              <a:t>11146017 </a:t>
            </a:r>
            <a:r>
              <a:rPr lang="zh-TW" altLang="en-US" sz="2400" dirty="0">
                <a:solidFill>
                  <a:schemeClr val="accent4">
                    <a:lumMod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  <a:sym typeface="+mn-ea"/>
              </a:rPr>
              <a:t>卓佑儒</a:t>
            </a:r>
            <a:endParaRPr lang="zh-CN" altLang="en-US" sz="2400" b="1" dirty="0">
              <a:solidFill>
                <a:schemeClr val="accent4">
                  <a:lumMod val="25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字魂58号-创中黑" panose="00000500000000000000" charset="-122"/>
              <a:sym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A725F2-594C-4BF7-884D-5C54B1B79D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414" y1="35156" x2="24414" y2="35156"/>
                        <a14:foregroundMark x1="24805" y1="50977" x2="24805" y2="50977"/>
                        <a14:foregroundMark x1="24219" y1="64844" x2="24219" y2="64844"/>
                        <a14:foregroundMark x1="63477" y1="49512" x2="63477" y2="49512"/>
                        <a14:foregroundMark x1="66895" y1="56738" x2="66895" y2="56738"/>
                        <a14:foregroundMark x1="67969" y1="65137" x2="67969" y2="65137"/>
                        <a14:foregroundMark x1="68555" y1="72461" x2="68555" y2="724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98" y="2320875"/>
            <a:ext cx="771279" cy="7712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D731887-E83D-4EFB-BCF7-1F0A41DA8D6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9" t="14520" r="23267" b="9785"/>
          <a:stretch/>
        </p:blipFill>
        <p:spPr>
          <a:xfrm>
            <a:off x="1019029" y="4423168"/>
            <a:ext cx="703309" cy="700983"/>
          </a:xfrm>
          <a:prstGeom prst="rect">
            <a:avLst/>
          </a:prstGeom>
        </p:spPr>
      </p:pic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96D0873E-8522-488C-8AA2-384FA2C9B932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報告人：卓佑儒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  <p:sp>
        <p:nvSpPr>
          <p:cNvPr id="131" name="图形">
            <a:extLst>
              <a:ext uri="{FF2B5EF4-FFF2-40B4-BE49-F238E27FC236}">
                <a16:creationId xmlns:a16="http://schemas.microsoft.com/office/drawing/2014/main" id="{33ABBBAF-022C-4EC0-B8F8-37C79E352B43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工作分配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32" name="矩形: 圓角 131">
            <a:extLst>
              <a:ext uri="{FF2B5EF4-FFF2-40B4-BE49-F238E27FC236}">
                <a16:creationId xmlns:a16="http://schemas.microsoft.com/office/drawing/2014/main" id="{1BBD3954-E387-4C12-A17E-654FEF3D881C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33" name="图形">
            <a:extLst>
              <a:ext uri="{FF2B5EF4-FFF2-40B4-BE49-F238E27FC236}">
                <a16:creationId xmlns:a16="http://schemas.microsoft.com/office/drawing/2014/main" id="{F6147AAE-5566-4153-B1EF-F2987011540C}"/>
              </a:ext>
            </a:extLst>
          </p:cNvPr>
          <p:cNvSpPr txBox="1"/>
          <p:nvPr/>
        </p:nvSpPr>
        <p:spPr>
          <a:xfrm>
            <a:off x="8476705" y="43484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200" b="1" spc="300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GitHub</a:t>
            </a:r>
          </a:p>
        </p:txBody>
      </p:sp>
      <p:sp>
        <p:nvSpPr>
          <p:cNvPr id="134" name="矩形: 圓角 133">
            <a:extLst>
              <a:ext uri="{FF2B5EF4-FFF2-40B4-BE49-F238E27FC236}">
                <a16:creationId xmlns:a16="http://schemas.microsoft.com/office/drawing/2014/main" id="{1676368C-D660-42C0-82F7-69D0A79DEC18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35" name="图形">
            <a:extLst>
              <a:ext uri="{FF2B5EF4-FFF2-40B4-BE49-F238E27FC236}">
                <a16:creationId xmlns:a16="http://schemas.microsoft.com/office/drawing/2014/main" id="{2B6C231F-EB57-4E02-8FE1-74587F9307BE}"/>
              </a:ext>
            </a:extLst>
          </p:cNvPr>
          <p:cNvSpPr txBox="1"/>
          <p:nvPr/>
        </p:nvSpPr>
        <p:spPr>
          <a:xfrm>
            <a:off x="10346145" y="43294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200" b="1" spc="30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甘特圖</a:t>
            </a:r>
            <a:endParaRPr lang="en-US" altLang="zh-TW" dirty="0"/>
          </a:p>
        </p:txBody>
      </p:sp>
      <p:sp>
        <p:nvSpPr>
          <p:cNvPr id="136" name="矩形: 圓角 135">
            <a:extLst>
              <a:ext uri="{FF2B5EF4-FFF2-40B4-BE49-F238E27FC236}">
                <a16:creationId xmlns:a16="http://schemas.microsoft.com/office/drawing/2014/main" id="{40D65376-E673-43BC-9C54-DFEE122AE74F}"/>
              </a:ext>
            </a:extLst>
          </p:cNvPr>
          <p:cNvSpPr/>
          <p:nvPr/>
        </p:nvSpPr>
        <p:spPr>
          <a:xfrm>
            <a:off x="643667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37" name="图形">
            <a:extLst>
              <a:ext uri="{FF2B5EF4-FFF2-40B4-BE49-F238E27FC236}">
                <a16:creationId xmlns:a16="http://schemas.microsoft.com/office/drawing/2014/main" id="{959B7A18-A12D-4F35-B76E-8B37A86D9C21}"/>
              </a:ext>
            </a:extLst>
          </p:cNvPr>
          <p:cNvSpPr txBox="1"/>
          <p:nvPr/>
        </p:nvSpPr>
        <p:spPr>
          <a:xfrm>
            <a:off x="6607265" y="43294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Kosugi Maru" pitchFamily="2" charset="-120"/>
                <a:ea typeface="Kosugi Maru" pitchFamily="2" charset="-120"/>
              </a:rPr>
              <a:t>個人工作</a:t>
            </a:r>
            <a:endParaRPr lang="en-US" altLang="zh-TW" dirty="0">
              <a:latin typeface="Kosugi Maru" pitchFamily="2" charset="-120"/>
              <a:ea typeface="Kosugi Maru" pitchFamily="2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74B9D85-F487-43A5-8FA8-47BCBECBB8D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7" t="15545" r="26867" b="16845"/>
          <a:stretch/>
        </p:blipFill>
        <p:spPr>
          <a:xfrm>
            <a:off x="6645766" y="2337857"/>
            <a:ext cx="698464" cy="71725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7089EF2-3B45-4897-A554-45E959E0F5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4" t="17946" r="25830" b="19418"/>
          <a:stretch/>
        </p:blipFill>
        <p:spPr>
          <a:xfrm>
            <a:off x="6672399" y="4503380"/>
            <a:ext cx="644479" cy="573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01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C855CA8-BCF6-4AD6-86DA-A41EF9F44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75" y="1169270"/>
            <a:ext cx="5860649" cy="5342610"/>
          </a:xfrm>
          <a:prstGeom prst="rect">
            <a:avLst/>
          </a:prstGeom>
        </p:spPr>
      </p:pic>
      <p:sp>
        <p:nvSpPr>
          <p:cNvPr id="131" name="图形">
            <a:extLst>
              <a:ext uri="{FF2B5EF4-FFF2-40B4-BE49-F238E27FC236}">
                <a16:creationId xmlns:a16="http://schemas.microsoft.com/office/drawing/2014/main" id="{388CBAFF-141B-46DC-B667-DE6C16108B6E}"/>
              </a:ext>
            </a:extLst>
          </p:cNvPr>
          <p:cNvSpPr/>
          <p:nvPr/>
        </p:nvSpPr>
        <p:spPr>
          <a:xfrm>
            <a:off x="834640" y="4964591"/>
            <a:ext cx="2243840" cy="365736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000" b="1" dirty="0">
                <a:solidFill>
                  <a:schemeClr val="accent4">
                    <a:lumMod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  <a:sym typeface="+mn-ea"/>
              </a:rPr>
              <a:t>11046012 </a:t>
            </a:r>
            <a:r>
              <a:rPr lang="zh-TW" altLang="en-US" sz="2000" b="1" dirty="0">
                <a:solidFill>
                  <a:schemeClr val="accent4">
                    <a:lumMod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  <a:sym typeface="+mn-ea"/>
              </a:rPr>
              <a:t>洪孟筠</a:t>
            </a:r>
            <a:endParaRPr lang="zh-CN" altLang="en-US" sz="2000" b="1" dirty="0">
              <a:solidFill>
                <a:schemeClr val="accent4">
                  <a:lumMod val="2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字魂58号-创中黑" panose="00000500000000000000" charset="-122"/>
              <a:sym typeface="+mn-ea"/>
            </a:endParaRPr>
          </a:p>
        </p:txBody>
      </p:sp>
      <p:sp>
        <p:nvSpPr>
          <p:cNvPr id="132" name="图形">
            <a:extLst>
              <a:ext uri="{FF2B5EF4-FFF2-40B4-BE49-F238E27FC236}">
                <a16:creationId xmlns:a16="http://schemas.microsoft.com/office/drawing/2014/main" id="{0F2BA00D-0BC6-49DA-B2A8-D42E080EEEBB}"/>
              </a:ext>
            </a:extLst>
          </p:cNvPr>
          <p:cNvSpPr/>
          <p:nvPr/>
        </p:nvSpPr>
        <p:spPr>
          <a:xfrm>
            <a:off x="9113518" y="4964591"/>
            <a:ext cx="2243840" cy="365736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000" b="1" dirty="0">
                <a:solidFill>
                  <a:schemeClr val="accent4">
                    <a:lumMod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  <a:sym typeface="+mn-ea"/>
              </a:rPr>
              <a:t>11146002 </a:t>
            </a:r>
            <a:r>
              <a:rPr lang="zh-TW" altLang="en-US" sz="2000" b="1" dirty="0">
                <a:solidFill>
                  <a:schemeClr val="accent4">
                    <a:lumMod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  <a:sym typeface="+mn-ea"/>
              </a:rPr>
              <a:t>吳沁學</a:t>
            </a:r>
            <a:endParaRPr lang="zh-CN" altLang="en-US" sz="2000" b="1" dirty="0">
              <a:solidFill>
                <a:schemeClr val="accent4">
                  <a:lumMod val="2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字魂58号-创中黑" panose="00000500000000000000" charset="-122"/>
              <a:sym typeface="+mn-ea"/>
            </a:endParaRPr>
          </a:p>
        </p:txBody>
      </p:sp>
      <p:sp>
        <p:nvSpPr>
          <p:cNvPr id="133" name="图形">
            <a:extLst>
              <a:ext uri="{FF2B5EF4-FFF2-40B4-BE49-F238E27FC236}">
                <a16:creationId xmlns:a16="http://schemas.microsoft.com/office/drawing/2014/main" id="{277A7A62-85E2-434A-8272-DD5D23ABE6DB}"/>
              </a:ext>
            </a:extLst>
          </p:cNvPr>
          <p:cNvSpPr/>
          <p:nvPr/>
        </p:nvSpPr>
        <p:spPr>
          <a:xfrm>
            <a:off x="9113518" y="3474839"/>
            <a:ext cx="2243840" cy="365736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000" b="1" dirty="0">
                <a:solidFill>
                  <a:schemeClr val="accent4">
                    <a:lumMod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  <a:sym typeface="+mn-ea"/>
              </a:rPr>
              <a:t>11146024</a:t>
            </a:r>
            <a:r>
              <a:rPr lang="zh-TW" altLang="en-US" sz="2000" b="1" dirty="0">
                <a:solidFill>
                  <a:schemeClr val="accent4">
                    <a:lumMod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  <a:sym typeface="+mn-ea"/>
              </a:rPr>
              <a:t> 王暘嘉</a:t>
            </a:r>
            <a:endParaRPr lang="zh-CN" altLang="en-US" sz="2000" b="1" dirty="0">
              <a:solidFill>
                <a:schemeClr val="accent4">
                  <a:lumMod val="2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字魂58号-创中黑" panose="00000500000000000000" charset="-122"/>
              <a:sym typeface="+mn-ea"/>
            </a:endParaRPr>
          </a:p>
        </p:txBody>
      </p:sp>
      <p:sp>
        <p:nvSpPr>
          <p:cNvPr id="134" name="图形">
            <a:extLst>
              <a:ext uri="{FF2B5EF4-FFF2-40B4-BE49-F238E27FC236}">
                <a16:creationId xmlns:a16="http://schemas.microsoft.com/office/drawing/2014/main" id="{2722CB97-FB47-457A-9CF3-5BD6F4E9B406}"/>
              </a:ext>
            </a:extLst>
          </p:cNvPr>
          <p:cNvSpPr/>
          <p:nvPr/>
        </p:nvSpPr>
        <p:spPr>
          <a:xfrm>
            <a:off x="834641" y="3474839"/>
            <a:ext cx="2243840" cy="365736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000" b="1" dirty="0">
                <a:solidFill>
                  <a:schemeClr val="accent4">
                    <a:lumMod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  <a:sym typeface="+mn-ea"/>
              </a:rPr>
              <a:t>11146017 </a:t>
            </a:r>
            <a:r>
              <a:rPr lang="zh-TW" altLang="en-US" sz="2000" b="1" dirty="0">
                <a:solidFill>
                  <a:schemeClr val="accent4">
                    <a:lumMod val="2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  <a:sym typeface="+mn-ea"/>
              </a:rPr>
              <a:t>卓佑儒</a:t>
            </a:r>
            <a:endParaRPr lang="zh-CN" altLang="en-US" sz="2000" b="1" dirty="0">
              <a:solidFill>
                <a:schemeClr val="accent4">
                  <a:lumMod val="2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字魂58号-创中黑" panose="00000500000000000000" charset="-122"/>
              <a:sym typeface="+mn-ea"/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EAE5E2FE-EC99-48CB-A920-8D20E3531B6C}"/>
              </a:ext>
            </a:extLst>
          </p:cNvPr>
          <p:cNvCxnSpPr>
            <a:cxnSpLocks/>
            <a:endCxn id="134" idx="2"/>
          </p:cNvCxnSpPr>
          <p:nvPr/>
        </p:nvCxnSpPr>
        <p:spPr>
          <a:xfrm rot="10800000">
            <a:off x="1956562" y="3840575"/>
            <a:ext cx="1121919" cy="380722"/>
          </a:xfrm>
          <a:prstGeom prst="bentConnector2">
            <a:avLst/>
          </a:prstGeom>
          <a:ln w="19050">
            <a:solidFill>
              <a:srgbClr val="214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接點: 肘形 134">
            <a:extLst>
              <a:ext uri="{FF2B5EF4-FFF2-40B4-BE49-F238E27FC236}">
                <a16:creationId xmlns:a16="http://schemas.microsoft.com/office/drawing/2014/main" id="{79717394-D5FE-487E-A7AE-EF00AD0F11DD}"/>
              </a:ext>
            </a:extLst>
          </p:cNvPr>
          <p:cNvCxnSpPr>
            <a:cxnSpLocks/>
            <a:endCxn id="131" idx="2"/>
          </p:cNvCxnSpPr>
          <p:nvPr/>
        </p:nvCxnSpPr>
        <p:spPr>
          <a:xfrm rot="10800000">
            <a:off x="1956560" y="5330327"/>
            <a:ext cx="1121920" cy="395708"/>
          </a:xfrm>
          <a:prstGeom prst="bentConnector2">
            <a:avLst/>
          </a:prstGeom>
          <a:ln w="19050">
            <a:solidFill>
              <a:srgbClr val="214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接點: 肘形 135">
            <a:extLst>
              <a:ext uri="{FF2B5EF4-FFF2-40B4-BE49-F238E27FC236}">
                <a16:creationId xmlns:a16="http://schemas.microsoft.com/office/drawing/2014/main" id="{A499E525-FE81-494E-8512-976DD04C5E01}"/>
              </a:ext>
            </a:extLst>
          </p:cNvPr>
          <p:cNvCxnSpPr>
            <a:cxnSpLocks/>
            <a:endCxn id="133" idx="2"/>
          </p:cNvCxnSpPr>
          <p:nvPr/>
        </p:nvCxnSpPr>
        <p:spPr>
          <a:xfrm flipV="1">
            <a:off x="9113518" y="3840575"/>
            <a:ext cx="1121920" cy="380722"/>
          </a:xfrm>
          <a:prstGeom prst="bentConnector2">
            <a:avLst/>
          </a:prstGeom>
          <a:ln w="19050">
            <a:solidFill>
              <a:srgbClr val="214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接點: 肘形 136">
            <a:extLst>
              <a:ext uri="{FF2B5EF4-FFF2-40B4-BE49-F238E27FC236}">
                <a16:creationId xmlns:a16="http://schemas.microsoft.com/office/drawing/2014/main" id="{1AD4C9FB-E090-4199-99F8-26892485230B}"/>
              </a:ext>
            </a:extLst>
          </p:cNvPr>
          <p:cNvCxnSpPr>
            <a:cxnSpLocks/>
          </p:cNvCxnSpPr>
          <p:nvPr/>
        </p:nvCxnSpPr>
        <p:spPr>
          <a:xfrm flipV="1">
            <a:off x="9113518" y="5345313"/>
            <a:ext cx="1121920" cy="380722"/>
          </a:xfrm>
          <a:prstGeom prst="bentConnector2">
            <a:avLst/>
          </a:prstGeom>
          <a:ln w="19050">
            <a:solidFill>
              <a:srgbClr val="214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6068BEB9-AB91-4AC2-A066-A91BB39B1EF9}"/>
              </a:ext>
            </a:extLst>
          </p:cNvPr>
          <p:cNvSpPr txBox="1"/>
          <p:nvPr/>
        </p:nvSpPr>
        <p:spPr>
          <a:xfrm>
            <a:off x="5040693" y="6491784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報告人：卓佑儒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  <p:sp>
        <p:nvSpPr>
          <p:cNvPr id="143" name="图形">
            <a:extLst>
              <a:ext uri="{FF2B5EF4-FFF2-40B4-BE49-F238E27FC236}">
                <a16:creationId xmlns:a16="http://schemas.microsoft.com/office/drawing/2014/main" id="{5045150F-45D2-4431-AC3E-E7CABD356E44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工作分配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44" name="矩形: 圓角 143">
            <a:extLst>
              <a:ext uri="{FF2B5EF4-FFF2-40B4-BE49-F238E27FC236}">
                <a16:creationId xmlns:a16="http://schemas.microsoft.com/office/drawing/2014/main" id="{63AA451B-67BA-44E7-9896-00907E5BFB6C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45" name="图形">
            <a:extLst>
              <a:ext uri="{FF2B5EF4-FFF2-40B4-BE49-F238E27FC236}">
                <a16:creationId xmlns:a16="http://schemas.microsoft.com/office/drawing/2014/main" id="{0D2F4920-7CAC-4404-A921-1A2457F5D0BD}"/>
              </a:ext>
            </a:extLst>
          </p:cNvPr>
          <p:cNvSpPr txBox="1"/>
          <p:nvPr/>
        </p:nvSpPr>
        <p:spPr>
          <a:xfrm>
            <a:off x="8476705" y="43484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pc="300" dirty="0"/>
              <a:t>GitHub</a:t>
            </a:r>
          </a:p>
        </p:txBody>
      </p:sp>
      <p:sp>
        <p:nvSpPr>
          <p:cNvPr id="146" name="矩形: 圓角 145">
            <a:extLst>
              <a:ext uri="{FF2B5EF4-FFF2-40B4-BE49-F238E27FC236}">
                <a16:creationId xmlns:a16="http://schemas.microsoft.com/office/drawing/2014/main" id="{CAB3E4E4-B43D-48AD-A7C5-AC6F00E4D03F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47" name="图形">
            <a:extLst>
              <a:ext uri="{FF2B5EF4-FFF2-40B4-BE49-F238E27FC236}">
                <a16:creationId xmlns:a16="http://schemas.microsoft.com/office/drawing/2014/main" id="{975F644D-C1DA-4090-BEF9-71DDD9D7B329}"/>
              </a:ext>
            </a:extLst>
          </p:cNvPr>
          <p:cNvSpPr txBox="1"/>
          <p:nvPr/>
        </p:nvSpPr>
        <p:spPr>
          <a:xfrm>
            <a:off x="10346145" y="43294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200" b="1" spc="30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甘特圖</a:t>
            </a:r>
            <a:endParaRPr lang="en-US" altLang="zh-TW" dirty="0"/>
          </a:p>
        </p:txBody>
      </p:sp>
      <p:sp>
        <p:nvSpPr>
          <p:cNvPr id="148" name="矩形: 圓角 147">
            <a:extLst>
              <a:ext uri="{FF2B5EF4-FFF2-40B4-BE49-F238E27FC236}">
                <a16:creationId xmlns:a16="http://schemas.microsoft.com/office/drawing/2014/main" id="{38D59A9C-DBF1-4F05-91BF-B2BEA38FBE5F}"/>
              </a:ext>
            </a:extLst>
          </p:cNvPr>
          <p:cNvSpPr/>
          <p:nvPr/>
        </p:nvSpPr>
        <p:spPr>
          <a:xfrm>
            <a:off x="643667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49" name="图形">
            <a:extLst>
              <a:ext uri="{FF2B5EF4-FFF2-40B4-BE49-F238E27FC236}">
                <a16:creationId xmlns:a16="http://schemas.microsoft.com/office/drawing/2014/main" id="{C2D3BCC9-FD7E-4465-95F9-8A132C3E9CD6}"/>
              </a:ext>
            </a:extLst>
          </p:cNvPr>
          <p:cNvSpPr txBox="1"/>
          <p:nvPr/>
        </p:nvSpPr>
        <p:spPr>
          <a:xfrm>
            <a:off x="6607265" y="43294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200" b="1" spc="30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pc="0" dirty="0"/>
              <a:t>個人工作</a:t>
            </a:r>
            <a:endParaRPr lang="en-US" altLang="zh-TW" spc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3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6068BEB9-AB91-4AC2-A066-A91BB39B1EF9}"/>
              </a:ext>
            </a:extLst>
          </p:cNvPr>
          <p:cNvSpPr txBox="1"/>
          <p:nvPr/>
        </p:nvSpPr>
        <p:spPr>
          <a:xfrm>
            <a:off x="5040693" y="6491784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報告人：卓佑儒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  <p:sp>
        <p:nvSpPr>
          <p:cNvPr id="143" name="图形">
            <a:extLst>
              <a:ext uri="{FF2B5EF4-FFF2-40B4-BE49-F238E27FC236}">
                <a16:creationId xmlns:a16="http://schemas.microsoft.com/office/drawing/2014/main" id="{5045150F-45D2-4431-AC3E-E7CABD356E44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工作分配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44" name="矩形: 圓角 143">
            <a:extLst>
              <a:ext uri="{FF2B5EF4-FFF2-40B4-BE49-F238E27FC236}">
                <a16:creationId xmlns:a16="http://schemas.microsoft.com/office/drawing/2014/main" id="{63AA451B-67BA-44E7-9896-00907E5BFB6C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45" name="图形">
            <a:extLst>
              <a:ext uri="{FF2B5EF4-FFF2-40B4-BE49-F238E27FC236}">
                <a16:creationId xmlns:a16="http://schemas.microsoft.com/office/drawing/2014/main" id="{0D2F4920-7CAC-4404-A921-1A2457F5D0BD}"/>
              </a:ext>
            </a:extLst>
          </p:cNvPr>
          <p:cNvSpPr txBox="1"/>
          <p:nvPr/>
        </p:nvSpPr>
        <p:spPr>
          <a:xfrm>
            <a:off x="8476705" y="43484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200" b="1" spc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pc="300" dirty="0"/>
              <a:t>GitHub</a:t>
            </a:r>
          </a:p>
        </p:txBody>
      </p:sp>
      <p:sp>
        <p:nvSpPr>
          <p:cNvPr id="146" name="矩形: 圓角 145">
            <a:extLst>
              <a:ext uri="{FF2B5EF4-FFF2-40B4-BE49-F238E27FC236}">
                <a16:creationId xmlns:a16="http://schemas.microsoft.com/office/drawing/2014/main" id="{CAB3E4E4-B43D-48AD-A7C5-AC6F00E4D03F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47" name="图形">
            <a:extLst>
              <a:ext uri="{FF2B5EF4-FFF2-40B4-BE49-F238E27FC236}">
                <a16:creationId xmlns:a16="http://schemas.microsoft.com/office/drawing/2014/main" id="{975F644D-C1DA-4090-BEF9-71DDD9D7B329}"/>
              </a:ext>
            </a:extLst>
          </p:cNvPr>
          <p:cNvSpPr txBox="1"/>
          <p:nvPr/>
        </p:nvSpPr>
        <p:spPr>
          <a:xfrm>
            <a:off x="10346145" y="43294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200" b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甘特圖</a:t>
            </a:r>
            <a:endParaRPr lang="en-US" altLang="zh-TW" dirty="0"/>
          </a:p>
        </p:txBody>
      </p:sp>
      <p:sp>
        <p:nvSpPr>
          <p:cNvPr id="148" name="矩形: 圓角 147">
            <a:extLst>
              <a:ext uri="{FF2B5EF4-FFF2-40B4-BE49-F238E27FC236}">
                <a16:creationId xmlns:a16="http://schemas.microsoft.com/office/drawing/2014/main" id="{38D59A9C-DBF1-4F05-91BF-B2BEA38FBE5F}"/>
              </a:ext>
            </a:extLst>
          </p:cNvPr>
          <p:cNvSpPr/>
          <p:nvPr/>
        </p:nvSpPr>
        <p:spPr>
          <a:xfrm>
            <a:off x="643667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49" name="图形">
            <a:extLst>
              <a:ext uri="{FF2B5EF4-FFF2-40B4-BE49-F238E27FC236}">
                <a16:creationId xmlns:a16="http://schemas.microsoft.com/office/drawing/2014/main" id="{C2D3BCC9-FD7E-4465-95F9-8A132C3E9CD6}"/>
              </a:ext>
            </a:extLst>
          </p:cNvPr>
          <p:cNvSpPr txBox="1"/>
          <p:nvPr/>
        </p:nvSpPr>
        <p:spPr>
          <a:xfrm>
            <a:off x="6607265" y="43294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defRPr sz="2200" b="1" spc="30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pc="0" dirty="0"/>
              <a:t>個人工作</a:t>
            </a:r>
            <a:endParaRPr lang="en-US" altLang="zh-TW" spc="0" dirty="0"/>
          </a:p>
        </p:txBody>
      </p: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16EE5E44-5EA9-4FEA-A865-A7757D6443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6692107"/>
              </p:ext>
            </p:extLst>
          </p:nvPr>
        </p:nvGraphicFramePr>
        <p:xfrm>
          <a:off x="1069851" y="1346479"/>
          <a:ext cx="10052298" cy="5112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24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">
            <a:extLst>
              <a:ext uri="{FF2B5EF4-FFF2-40B4-BE49-F238E27FC236}">
                <a16:creationId xmlns:a16="http://schemas.microsoft.com/office/drawing/2014/main" id="{217C36D4-318F-40E6-AE0D-FF1BB3AF6AF1}"/>
              </a:ext>
            </a:extLst>
          </p:cNvPr>
          <p:cNvSpPr txBox="1"/>
          <p:nvPr/>
        </p:nvSpPr>
        <p:spPr>
          <a:xfrm>
            <a:off x="5008245" y="2613025"/>
            <a:ext cx="7341942" cy="1188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7200" spc="75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Noto Sans" panose="020B0502040504020204" pitchFamily="34"/>
              </a:defRPr>
            </a:lvl1pPr>
          </a:lstStyle>
          <a:p>
            <a:r>
              <a:rPr lang="zh-TW" altLang="en-US" dirty="0">
                <a:sym typeface="+mn-lt"/>
              </a:rPr>
              <a:t>未來展望</a:t>
            </a:r>
          </a:p>
        </p:txBody>
      </p:sp>
      <p:sp>
        <p:nvSpPr>
          <p:cNvPr id="5" name="图形">
            <a:extLst>
              <a:ext uri="{FF2B5EF4-FFF2-40B4-BE49-F238E27FC236}">
                <a16:creationId xmlns:a16="http://schemas.microsoft.com/office/drawing/2014/main" id="{2D591316-8816-4B25-9DF4-0F2A9D7FDD32}"/>
              </a:ext>
            </a:extLst>
          </p:cNvPr>
          <p:cNvSpPr txBox="1"/>
          <p:nvPr/>
        </p:nvSpPr>
        <p:spPr>
          <a:xfrm>
            <a:off x="2777545" y="2837497"/>
            <a:ext cx="1499870" cy="144526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zh-TW" sz="8800" dirty="0">
                <a:ln>
                  <a:noFill/>
                </a:ln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0</a:t>
            </a:r>
            <a:r>
              <a:rPr lang="en-US" altLang="zh-TW" sz="8800" dirty="0">
                <a:ln>
                  <a:noFill/>
                </a:ln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6</a:t>
            </a:r>
            <a:endParaRPr lang="zh-TW" altLang="zh-TW" sz="8800" dirty="0">
              <a:ln>
                <a:noFill/>
              </a:ln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40D7CB28-CD13-4F11-802F-18379898DBB3}"/>
              </a:ext>
            </a:extLst>
          </p:cNvPr>
          <p:cNvSpPr txBox="1"/>
          <p:nvPr/>
        </p:nvSpPr>
        <p:spPr>
          <a:xfrm>
            <a:off x="4080192" y="2687320"/>
            <a:ext cx="441325" cy="40005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en-US" sz="2000" dirty="0">
                <a:ln>
                  <a:noFill/>
                </a:ln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思源黑体 CN Medium" panose="020B0600000000000000" charset="-122"/>
                <a:sym typeface="+mn-ea"/>
              </a:rPr>
              <a:t>六</a:t>
            </a:r>
            <a:endParaRPr lang="zh-TW" altLang="zh-TW" sz="2000" dirty="0">
              <a:ln>
                <a:noFill/>
              </a:ln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5562516-C45D-414F-8B6E-3151524611E0}"/>
              </a:ext>
            </a:extLst>
          </p:cNvPr>
          <p:cNvSpPr txBox="1"/>
          <p:nvPr/>
        </p:nvSpPr>
        <p:spPr>
          <a:xfrm>
            <a:off x="4938795" y="3801745"/>
            <a:ext cx="208176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報告人：洪孟筠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8773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形">
            <a:extLst>
              <a:ext uri="{FF2B5EF4-FFF2-40B4-BE49-F238E27FC236}">
                <a16:creationId xmlns:a16="http://schemas.microsoft.com/office/drawing/2014/main" id="{FF775421-BE07-40F3-AA38-CBC93FC08C5F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未來展望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0E69980-EB8E-4CE1-BDDB-1B5EC0FD576F}"/>
              </a:ext>
            </a:extLst>
          </p:cNvPr>
          <p:cNvGrpSpPr/>
          <p:nvPr/>
        </p:nvGrpSpPr>
        <p:grpSpPr>
          <a:xfrm>
            <a:off x="2451652" y="2208814"/>
            <a:ext cx="3538595" cy="400110"/>
            <a:chOff x="4034022" y="2583731"/>
            <a:chExt cx="3538595" cy="400110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33928CF3-35A1-40ED-B724-6946DB4FFF13}"/>
                </a:ext>
              </a:extLst>
            </p:cNvPr>
            <p:cNvSpPr/>
            <p:nvPr/>
          </p:nvSpPr>
          <p:spPr>
            <a:xfrm>
              <a:off x="4034023" y="2826389"/>
              <a:ext cx="3538594" cy="157452"/>
            </a:xfrm>
            <a:prstGeom prst="roundRect">
              <a:avLst/>
            </a:prstGeom>
            <a:solidFill>
              <a:srgbClr val="7EC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>
                <a:latin typeface="Kosugi Maru" pitchFamily="2" charset="-120"/>
                <a:ea typeface="Kosugi Maru" pitchFamily="2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6575F8E-057F-4AA0-8A93-7541F77AD25C}"/>
                </a:ext>
              </a:extLst>
            </p:cNvPr>
            <p:cNvSpPr txBox="1"/>
            <p:nvPr/>
          </p:nvSpPr>
          <p:spPr>
            <a:xfrm>
              <a:off x="4034022" y="2583731"/>
              <a:ext cx="35385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2400"/>
                </a:lnSpc>
                <a:spcBef>
                  <a:spcPct val="20000"/>
                </a:spcBef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TC DemiLight" panose="020B0200000000000000" pitchFamily="34" charset="-120"/>
                  <a:ea typeface="Noto Sans TC DemiLight" panose="020B0200000000000000" pitchFamily="34" charset="-120"/>
                  <a:cs typeface="字魂58号-创中黑" panose="00000500000000000000" charset="-122"/>
                </a:defRPr>
              </a:lvl1pPr>
            </a:lstStyle>
            <a:p>
              <a:r>
                <a:rPr lang="zh-TW" altLang="en-US" dirty="0">
                  <a:latin typeface="Kosugi Maru" pitchFamily="2" charset="-120"/>
                  <a:ea typeface="Kosugi Maru" pitchFamily="2" charset="-120"/>
                  <a:sym typeface="+mn-ea"/>
                </a:rPr>
                <a:t>降低誤診、延誤治療風險</a:t>
              </a:r>
              <a:endParaRPr lang="en-US" altLang="zh-TW" dirty="0">
                <a:latin typeface="Kosugi Maru" pitchFamily="2" charset="-120"/>
                <a:ea typeface="Kosugi Maru" pitchFamily="2" charset="-120"/>
                <a:sym typeface="+mn-ea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7526E7B-6D80-4E5A-ABFC-88E72F1C2308}"/>
              </a:ext>
            </a:extLst>
          </p:cNvPr>
          <p:cNvGrpSpPr/>
          <p:nvPr/>
        </p:nvGrpSpPr>
        <p:grpSpPr>
          <a:xfrm>
            <a:off x="1973262" y="5966523"/>
            <a:ext cx="4210662" cy="400110"/>
            <a:chOff x="5843686" y="5851562"/>
            <a:chExt cx="4210662" cy="400110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B3C458A3-2D71-4150-BDF6-19FA34E968E5}"/>
                </a:ext>
              </a:extLst>
            </p:cNvPr>
            <p:cNvSpPr/>
            <p:nvPr/>
          </p:nvSpPr>
          <p:spPr>
            <a:xfrm>
              <a:off x="5843686" y="6081528"/>
              <a:ext cx="4173831" cy="160020"/>
            </a:xfrm>
            <a:prstGeom prst="roundRect">
              <a:avLst/>
            </a:prstGeom>
            <a:solidFill>
              <a:srgbClr val="FFE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>
                <a:latin typeface="Kosugi Maru" pitchFamily="2" charset="-120"/>
                <a:ea typeface="Kosugi Maru" pitchFamily="2" charset="-12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5FB8FA5-069A-45B1-84DF-957A8F419F0B}"/>
                </a:ext>
              </a:extLst>
            </p:cNvPr>
            <p:cNvSpPr txBox="1"/>
            <p:nvPr/>
          </p:nvSpPr>
          <p:spPr>
            <a:xfrm>
              <a:off x="5846608" y="5851562"/>
              <a:ext cx="42077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ts val="2400"/>
                </a:lnSpc>
                <a:spcBef>
                  <a:spcPct val="20000"/>
                </a:spcBef>
              </a:pPr>
              <a:r>
                <a:rPr lang="zh-TW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強化使用者參與自我健康管理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87DDA219-B6C8-4A89-8112-C14EB46DFD20}"/>
              </a:ext>
            </a:extLst>
          </p:cNvPr>
          <p:cNvGrpSpPr/>
          <p:nvPr/>
        </p:nvGrpSpPr>
        <p:grpSpPr>
          <a:xfrm>
            <a:off x="4490660" y="4910968"/>
            <a:ext cx="2964805" cy="400110"/>
            <a:chOff x="8533654" y="5197833"/>
            <a:chExt cx="2964805" cy="400110"/>
          </a:xfrm>
        </p:grpSpPr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B029F2E0-BFE2-4A43-91E1-46B3809C993B}"/>
                </a:ext>
              </a:extLst>
            </p:cNvPr>
            <p:cNvSpPr/>
            <p:nvPr/>
          </p:nvSpPr>
          <p:spPr>
            <a:xfrm>
              <a:off x="8533654" y="5430586"/>
              <a:ext cx="2936864" cy="160020"/>
            </a:xfrm>
            <a:prstGeom prst="roundRect">
              <a:avLst/>
            </a:prstGeom>
            <a:solidFill>
              <a:srgbClr val="FFE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>
                <a:latin typeface="Kosugi Maru" pitchFamily="2" charset="-120"/>
                <a:ea typeface="Kosugi Maru" pitchFamily="2" charset="-120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22A595B-416D-4829-BD39-3FA9D4DA672A}"/>
                </a:ext>
              </a:extLst>
            </p:cNvPr>
            <p:cNvSpPr txBox="1"/>
            <p:nvPr/>
          </p:nvSpPr>
          <p:spPr>
            <a:xfrm>
              <a:off x="8536575" y="5197833"/>
              <a:ext cx="29618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ts val="2400"/>
                </a:lnSpc>
                <a:spcBef>
                  <a:spcPct val="20000"/>
                </a:spcBef>
              </a:pPr>
              <a:r>
                <a:rPr lang="zh-TW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增強使用者的黏著度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B856A20C-39D0-4154-AC97-0620089499CE}"/>
              </a:ext>
            </a:extLst>
          </p:cNvPr>
          <p:cNvGrpSpPr/>
          <p:nvPr/>
        </p:nvGrpSpPr>
        <p:grpSpPr>
          <a:xfrm>
            <a:off x="3626910" y="5438745"/>
            <a:ext cx="2964805" cy="400110"/>
            <a:chOff x="8300442" y="3114407"/>
            <a:chExt cx="2964805" cy="400110"/>
          </a:xfrm>
        </p:grpSpPr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E23AB665-6144-4B72-A6FA-1A047A2D326E}"/>
                </a:ext>
              </a:extLst>
            </p:cNvPr>
            <p:cNvSpPr/>
            <p:nvPr/>
          </p:nvSpPr>
          <p:spPr>
            <a:xfrm>
              <a:off x="8300442" y="3337000"/>
              <a:ext cx="2936864" cy="160020"/>
            </a:xfrm>
            <a:prstGeom prst="roundRect">
              <a:avLst/>
            </a:prstGeom>
            <a:solidFill>
              <a:srgbClr val="FFE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>
                <a:latin typeface="Kosugi Maru" pitchFamily="2" charset="-120"/>
                <a:ea typeface="Kosugi Maru" pitchFamily="2" charset="-12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D9084F46-6390-43E7-952D-1BE044AD44D1}"/>
                </a:ext>
              </a:extLst>
            </p:cNvPr>
            <p:cNvSpPr txBox="1"/>
            <p:nvPr/>
          </p:nvSpPr>
          <p:spPr>
            <a:xfrm>
              <a:off x="8303363" y="3114407"/>
              <a:ext cx="29618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ts val="2400"/>
                </a:lnSpc>
                <a:spcBef>
                  <a:spcPct val="20000"/>
                </a:spcBef>
              </a:pPr>
              <a:r>
                <a:rPr lang="zh-TW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有助於長期護理追蹤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A144A0DA-5E0C-444E-9E66-42735B65846B}"/>
              </a:ext>
            </a:extLst>
          </p:cNvPr>
          <p:cNvGrpSpPr/>
          <p:nvPr/>
        </p:nvGrpSpPr>
        <p:grpSpPr>
          <a:xfrm>
            <a:off x="8198384" y="1244790"/>
            <a:ext cx="3083927" cy="1426797"/>
            <a:chOff x="4767475" y="1989248"/>
            <a:chExt cx="3083927" cy="1257084"/>
          </a:xfrm>
        </p:grpSpPr>
        <p:sp>
          <p:nvSpPr>
            <p:cNvPr id="43" name="图形">
              <a:extLst>
                <a:ext uri="{FF2B5EF4-FFF2-40B4-BE49-F238E27FC236}">
                  <a16:creationId xmlns:a16="http://schemas.microsoft.com/office/drawing/2014/main" id="{3CE0D6F9-2ACE-4343-BC46-8C973F184B2F}"/>
                </a:ext>
              </a:extLst>
            </p:cNvPr>
            <p:cNvSpPr/>
            <p:nvPr/>
          </p:nvSpPr>
          <p:spPr>
            <a:xfrm>
              <a:off x="4767475" y="1989248"/>
              <a:ext cx="3083927" cy="12570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osugi Maru" pitchFamily="2" charset="-120"/>
                <a:cs typeface="字魂58号-创中黑" panose="00000500000000000000" charset="-122"/>
              </a:endParaRPr>
            </a:p>
          </p:txBody>
        </p:sp>
        <p:sp>
          <p:nvSpPr>
            <p:cNvPr id="44" name="图形">
              <a:extLst>
                <a:ext uri="{FF2B5EF4-FFF2-40B4-BE49-F238E27FC236}">
                  <a16:creationId xmlns:a16="http://schemas.microsoft.com/office/drawing/2014/main" id="{F3B1AABC-E6F3-4B04-BA21-67765D571A96}"/>
                </a:ext>
              </a:extLst>
            </p:cNvPr>
            <p:cNvSpPr/>
            <p:nvPr/>
          </p:nvSpPr>
          <p:spPr>
            <a:xfrm rot="16200000">
              <a:off x="6970706" y="2365636"/>
              <a:ext cx="1257083" cy="504309"/>
            </a:xfrm>
            <a:custGeom>
              <a:avLst/>
              <a:gdLst>
                <a:gd name="connsiteX0" fmla="*/ 2226480 w 2226480"/>
                <a:gd name="connsiteY0" fmla="*/ 1329547 h 1329547"/>
                <a:gd name="connsiteX1" fmla="*/ 0 w 2226480"/>
                <a:gd name="connsiteY1" fmla="*/ 1329547 h 1329547"/>
                <a:gd name="connsiteX2" fmla="*/ 0 w 2226480"/>
                <a:gd name="connsiteY2" fmla="*/ 278916 h 1329547"/>
                <a:gd name="connsiteX3" fmla="*/ 954725 w 2226480"/>
                <a:gd name="connsiteY3" fmla="*/ 278916 h 1329547"/>
                <a:gd name="connsiteX4" fmla="*/ 1116496 w 2226480"/>
                <a:gd name="connsiteY4" fmla="*/ 0 h 1329547"/>
                <a:gd name="connsiteX5" fmla="*/ 1278268 w 2226480"/>
                <a:gd name="connsiteY5" fmla="*/ 278916 h 1329547"/>
                <a:gd name="connsiteX6" fmla="*/ 2226480 w 2226480"/>
                <a:gd name="connsiteY6" fmla="*/ 278916 h 132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6480" h="1329547">
                  <a:moveTo>
                    <a:pt x="2226480" y="1329547"/>
                  </a:moveTo>
                  <a:lnTo>
                    <a:pt x="0" y="1329547"/>
                  </a:lnTo>
                  <a:lnTo>
                    <a:pt x="0" y="278916"/>
                  </a:lnTo>
                  <a:lnTo>
                    <a:pt x="954725" y="278916"/>
                  </a:lnTo>
                  <a:lnTo>
                    <a:pt x="1116496" y="0"/>
                  </a:lnTo>
                  <a:lnTo>
                    <a:pt x="1278268" y="278916"/>
                  </a:lnTo>
                  <a:lnTo>
                    <a:pt x="2226480" y="27891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osugi Maru" pitchFamily="2" charset="-120"/>
                <a:cs typeface="字魂58号-创中黑" panose="00000500000000000000" charset="-122"/>
              </a:endParaRPr>
            </a:p>
          </p:txBody>
        </p:sp>
        <p:sp>
          <p:nvSpPr>
            <p:cNvPr id="45" name="图形">
              <a:extLst>
                <a:ext uri="{FF2B5EF4-FFF2-40B4-BE49-F238E27FC236}">
                  <a16:creationId xmlns:a16="http://schemas.microsoft.com/office/drawing/2014/main" id="{C5A27D14-16B4-4F91-806A-D1271D91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5709" y="2051724"/>
              <a:ext cx="2633181" cy="1132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  <a:spcBef>
                  <a:spcPct val="20000"/>
                </a:spcBef>
              </a:pPr>
              <a:r>
                <a:rPr lang="zh-TW" altLang="en-US" sz="2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提升傷口辨識</a:t>
              </a:r>
              <a:endParaRPr lang="en-US" altLang="zh-TW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sugi Maru" pitchFamily="2" charset="-120"/>
                <a:ea typeface="思源黑体 CN Medium" panose="020B0600000000000000" charset="-122"/>
                <a:cs typeface="字魂58号-创中黑" panose="00000500000000000000" charset="-122"/>
                <a:sym typeface="+mn-ea"/>
              </a:endParaRPr>
            </a:p>
            <a:p>
              <a:pPr algn="ctr" eaLnBrk="1" hangingPunct="1">
                <a:lnSpc>
                  <a:spcPts val="3000"/>
                </a:lnSpc>
                <a:spcBef>
                  <a:spcPct val="20000"/>
                </a:spcBef>
              </a:pPr>
              <a:r>
                <a:rPr lang="zh-TW" altLang="en-US" sz="2500" b="1" dirty="0">
                  <a:solidFill>
                    <a:srgbClr val="FF0000"/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準確性</a:t>
              </a:r>
              <a:r>
                <a:rPr lang="zh-TW" altLang="en-US" sz="2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與</a:t>
              </a:r>
              <a:r>
                <a:rPr lang="zh-TW" altLang="en-US" sz="2500" b="1" dirty="0">
                  <a:solidFill>
                    <a:srgbClr val="FF0000"/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細緻度</a:t>
              </a:r>
              <a:endParaRPr lang="en-US" altLang="zh-TW" sz="2500" b="1" dirty="0">
                <a:solidFill>
                  <a:srgbClr val="FF0000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BD05A4C-DFA7-4AAE-98AE-6A635FD38B65}"/>
              </a:ext>
            </a:extLst>
          </p:cNvPr>
          <p:cNvGrpSpPr/>
          <p:nvPr/>
        </p:nvGrpSpPr>
        <p:grpSpPr>
          <a:xfrm>
            <a:off x="909689" y="3115108"/>
            <a:ext cx="3083927" cy="1495982"/>
            <a:chOff x="595688" y="3661993"/>
            <a:chExt cx="3083927" cy="1257084"/>
          </a:xfrm>
        </p:grpSpPr>
        <p:sp>
          <p:nvSpPr>
            <p:cNvPr id="47" name="图形">
              <a:extLst>
                <a:ext uri="{FF2B5EF4-FFF2-40B4-BE49-F238E27FC236}">
                  <a16:creationId xmlns:a16="http://schemas.microsoft.com/office/drawing/2014/main" id="{03A8D8D1-CC2E-4AD5-A961-EC119F8B9EAF}"/>
                </a:ext>
              </a:extLst>
            </p:cNvPr>
            <p:cNvSpPr/>
            <p:nvPr/>
          </p:nvSpPr>
          <p:spPr>
            <a:xfrm>
              <a:off x="595688" y="3661993"/>
              <a:ext cx="3083927" cy="1257084"/>
            </a:xfrm>
            <a:prstGeom prst="rect">
              <a:avLst/>
            </a:prstGeom>
            <a:solidFill>
              <a:srgbClr val="F1F3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osugi Maru" pitchFamily="2" charset="-120"/>
                <a:cs typeface="字魂58号-创中黑" panose="00000500000000000000" charset="-122"/>
              </a:endParaRPr>
            </a:p>
          </p:txBody>
        </p:sp>
        <p:sp>
          <p:nvSpPr>
            <p:cNvPr id="48" name="图形">
              <a:extLst>
                <a:ext uri="{FF2B5EF4-FFF2-40B4-BE49-F238E27FC236}">
                  <a16:creationId xmlns:a16="http://schemas.microsoft.com/office/drawing/2014/main" id="{B21372F2-B903-476F-AD44-D1B5DBDEE015}"/>
                </a:ext>
              </a:extLst>
            </p:cNvPr>
            <p:cNvSpPr/>
            <p:nvPr/>
          </p:nvSpPr>
          <p:spPr>
            <a:xfrm rot="5400000" flipH="1">
              <a:off x="219301" y="4038381"/>
              <a:ext cx="1257083" cy="504309"/>
            </a:xfrm>
            <a:custGeom>
              <a:avLst/>
              <a:gdLst>
                <a:gd name="connsiteX0" fmla="*/ 2226480 w 2226480"/>
                <a:gd name="connsiteY0" fmla="*/ 1329547 h 1329547"/>
                <a:gd name="connsiteX1" fmla="*/ 0 w 2226480"/>
                <a:gd name="connsiteY1" fmla="*/ 1329547 h 1329547"/>
                <a:gd name="connsiteX2" fmla="*/ 0 w 2226480"/>
                <a:gd name="connsiteY2" fmla="*/ 278916 h 1329547"/>
                <a:gd name="connsiteX3" fmla="*/ 954725 w 2226480"/>
                <a:gd name="connsiteY3" fmla="*/ 278916 h 1329547"/>
                <a:gd name="connsiteX4" fmla="*/ 1116496 w 2226480"/>
                <a:gd name="connsiteY4" fmla="*/ 0 h 1329547"/>
                <a:gd name="connsiteX5" fmla="*/ 1278268 w 2226480"/>
                <a:gd name="connsiteY5" fmla="*/ 278916 h 1329547"/>
                <a:gd name="connsiteX6" fmla="*/ 2226480 w 2226480"/>
                <a:gd name="connsiteY6" fmla="*/ 278916 h 132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6480" h="1329547">
                  <a:moveTo>
                    <a:pt x="2226480" y="1329547"/>
                  </a:moveTo>
                  <a:lnTo>
                    <a:pt x="0" y="1329547"/>
                  </a:lnTo>
                  <a:lnTo>
                    <a:pt x="0" y="278916"/>
                  </a:lnTo>
                  <a:lnTo>
                    <a:pt x="954725" y="278916"/>
                  </a:lnTo>
                  <a:lnTo>
                    <a:pt x="1116496" y="0"/>
                  </a:lnTo>
                  <a:lnTo>
                    <a:pt x="1278268" y="278916"/>
                  </a:lnTo>
                  <a:lnTo>
                    <a:pt x="2226480" y="27891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osugi Maru" pitchFamily="2" charset="-120"/>
                <a:cs typeface="字魂58号-创中黑" panose="00000500000000000000" charset="-122"/>
              </a:endParaRPr>
            </a:p>
          </p:txBody>
        </p:sp>
        <p:sp>
          <p:nvSpPr>
            <p:cNvPr id="49" name="图形">
              <a:extLst>
                <a:ext uri="{FF2B5EF4-FFF2-40B4-BE49-F238E27FC236}">
                  <a16:creationId xmlns:a16="http://schemas.microsoft.com/office/drawing/2014/main" id="{2FB66FED-DE85-429F-AE11-6CC4F4C28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0055" y="3724469"/>
              <a:ext cx="2575929" cy="1132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  <a:spcBef>
                  <a:spcPct val="20000"/>
                </a:spcBef>
              </a:pPr>
              <a:r>
                <a:rPr lang="zh-TW" altLang="en-US" sz="2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支援</a:t>
              </a:r>
              <a:endParaRPr lang="en-US" altLang="zh-TW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endParaRPr>
            </a:p>
            <a:p>
              <a:pPr algn="ctr" eaLnBrk="1" hangingPunct="1">
                <a:lnSpc>
                  <a:spcPts val="3000"/>
                </a:lnSpc>
                <a:spcBef>
                  <a:spcPct val="20000"/>
                </a:spcBef>
              </a:pPr>
              <a:r>
                <a:rPr lang="zh-TW" altLang="en-US" sz="2500" b="1" dirty="0">
                  <a:solidFill>
                    <a:srgbClr val="FF0000"/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更多傷口類型</a:t>
              </a:r>
              <a:endParaRPr lang="en-US" altLang="zh-TW" sz="2500" b="1" dirty="0">
                <a:solidFill>
                  <a:srgbClr val="FF0000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E02FFA6-9977-4C91-B61E-5570F58D20A2}"/>
              </a:ext>
            </a:extLst>
          </p:cNvPr>
          <p:cNvGrpSpPr/>
          <p:nvPr/>
        </p:nvGrpSpPr>
        <p:grpSpPr>
          <a:xfrm>
            <a:off x="7652468" y="4888264"/>
            <a:ext cx="3629843" cy="1546147"/>
            <a:chOff x="1938294" y="5084467"/>
            <a:chExt cx="3629843" cy="1546147"/>
          </a:xfrm>
        </p:grpSpPr>
        <p:sp>
          <p:nvSpPr>
            <p:cNvPr id="51" name="图形">
              <a:extLst>
                <a:ext uri="{FF2B5EF4-FFF2-40B4-BE49-F238E27FC236}">
                  <a16:creationId xmlns:a16="http://schemas.microsoft.com/office/drawing/2014/main" id="{541E2A6C-F03E-4621-82F1-E038A73C7B12}"/>
                </a:ext>
              </a:extLst>
            </p:cNvPr>
            <p:cNvSpPr/>
            <p:nvPr/>
          </p:nvSpPr>
          <p:spPr>
            <a:xfrm flipH="1">
              <a:off x="1938294" y="5105691"/>
              <a:ext cx="3629843" cy="1524923"/>
            </a:xfrm>
            <a:prstGeom prst="rect">
              <a:avLst/>
            </a:prstGeom>
            <a:solidFill>
              <a:srgbClr val="FFF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osugi Maru" pitchFamily="2" charset="-120"/>
                <a:cs typeface="字魂58号-创中黑" panose="00000500000000000000" charset="-122"/>
              </a:endParaRPr>
            </a:p>
          </p:txBody>
        </p:sp>
        <p:sp>
          <p:nvSpPr>
            <p:cNvPr id="52" name="图形">
              <a:extLst>
                <a:ext uri="{FF2B5EF4-FFF2-40B4-BE49-F238E27FC236}">
                  <a16:creationId xmlns:a16="http://schemas.microsoft.com/office/drawing/2014/main" id="{00F1F894-8C4B-4D2D-B978-E2FF3CB9E446}"/>
                </a:ext>
              </a:extLst>
            </p:cNvPr>
            <p:cNvSpPr/>
            <p:nvPr/>
          </p:nvSpPr>
          <p:spPr>
            <a:xfrm rot="16200000">
              <a:off x="4543033" y="5594773"/>
              <a:ext cx="1524922" cy="504309"/>
            </a:xfrm>
            <a:custGeom>
              <a:avLst/>
              <a:gdLst>
                <a:gd name="connsiteX0" fmla="*/ 2226480 w 2226480"/>
                <a:gd name="connsiteY0" fmla="*/ 1329547 h 1329547"/>
                <a:gd name="connsiteX1" fmla="*/ 0 w 2226480"/>
                <a:gd name="connsiteY1" fmla="*/ 1329547 h 1329547"/>
                <a:gd name="connsiteX2" fmla="*/ 0 w 2226480"/>
                <a:gd name="connsiteY2" fmla="*/ 278916 h 1329547"/>
                <a:gd name="connsiteX3" fmla="*/ 954725 w 2226480"/>
                <a:gd name="connsiteY3" fmla="*/ 278916 h 1329547"/>
                <a:gd name="connsiteX4" fmla="*/ 1116496 w 2226480"/>
                <a:gd name="connsiteY4" fmla="*/ 0 h 1329547"/>
                <a:gd name="connsiteX5" fmla="*/ 1278268 w 2226480"/>
                <a:gd name="connsiteY5" fmla="*/ 278916 h 1329547"/>
                <a:gd name="connsiteX6" fmla="*/ 2226480 w 2226480"/>
                <a:gd name="connsiteY6" fmla="*/ 278916 h 132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6480" h="1329547">
                  <a:moveTo>
                    <a:pt x="2226480" y="1329547"/>
                  </a:moveTo>
                  <a:lnTo>
                    <a:pt x="0" y="1329547"/>
                  </a:lnTo>
                  <a:lnTo>
                    <a:pt x="0" y="278916"/>
                  </a:lnTo>
                  <a:lnTo>
                    <a:pt x="954725" y="278916"/>
                  </a:lnTo>
                  <a:lnTo>
                    <a:pt x="1116496" y="0"/>
                  </a:lnTo>
                  <a:lnTo>
                    <a:pt x="1278268" y="278916"/>
                  </a:lnTo>
                  <a:lnTo>
                    <a:pt x="2226480" y="278916"/>
                  </a:lnTo>
                  <a:close/>
                </a:path>
              </a:pathLst>
            </a:custGeom>
            <a:solidFill>
              <a:srgbClr val="FFE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osugi Maru" pitchFamily="2" charset="-120"/>
                <a:cs typeface="字魂58号-创中黑" panose="00000500000000000000" charset="-122"/>
              </a:endParaRPr>
            </a:p>
          </p:txBody>
        </p:sp>
        <p:sp>
          <p:nvSpPr>
            <p:cNvPr id="53" name="图形">
              <a:extLst>
                <a:ext uri="{FF2B5EF4-FFF2-40B4-BE49-F238E27FC236}">
                  <a16:creationId xmlns:a16="http://schemas.microsoft.com/office/drawing/2014/main" id="{2E10470F-9A84-4C54-829F-BD5B70A8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6698" y="5199792"/>
              <a:ext cx="2858668" cy="137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no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ts val="3000"/>
                </a:lnSpc>
                <a:spcBef>
                  <a:spcPct val="20000"/>
                </a:spcBef>
              </a:pPr>
              <a:r>
                <a:rPr lang="zh-TW" altLang="en-US" sz="2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依使用者提供</a:t>
              </a:r>
              <a:endParaRPr lang="en-US" altLang="zh-TW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endParaRPr>
            </a:p>
            <a:p>
              <a:pPr algn="ctr" eaLnBrk="1" hangingPunct="1">
                <a:lnSpc>
                  <a:spcPts val="3000"/>
                </a:lnSpc>
                <a:spcBef>
                  <a:spcPct val="20000"/>
                </a:spcBef>
              </a:pPr>
              <a:r>
                <a:rPr lang="zh-TW" altLang="en-US" sz="2500" b="1" dirty="0">
                  <a:solidFill>
                    <a:srgbClr val="FF0000"/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更精確且客製化</a:t>
              </a:r>
              <a:r>
                <a:rPr lang="zh-TW" altLang="en-US" sz="2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護理</a:t>
              </a:r>
              <a:endParaRPr lang="en-US" altLang="zh-TW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BF4D773-A725-4C74-BEED-64DBCDA3C6D9}"/>
              </a:ext>
            </a:extLst>
          </p:cNvPr>
          <p:cNvGrpSpPr/>
          <p:nvPr/>
        </p:nvGrpSpPr>
        <p:grpSpPr>
          <a:xfrm>
            <a:off x="5808538" y="1138804"/>
            <a:ext cx="2021840" cy="402678"/>
            <a:chOff x="5550777" y="1452693"/>
            <a:chExt cx="2021840" cy="402678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0F7A7A7C-020E-46CB-B8F1-D2972291FF0F}"/>
                </a:ext>
              </a:extLst>
            </p:cNvPr>
            <p:cNvSpPr/>
            <p:nvPr/>
          </p:nvSpPr>
          <p:spPr>
            <a:xfrm>
              <a:off x="5550777" y="1695351"/>
              <a:ext cx="2021840" cy="160020"/>
            </a:xfrm>
            <a:prstGeom prst="roundRect">
              <a:avLst/>
            </a:prstGeom>
            <a:solidFill>
              <a:srgbClr val="7EC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>
                <a:latin typeface="Kosugi Maru" pitchFamily="2" charset="-120"/>
                <a:ea typeface="Kosugi Maru" pitchFamily="2" charset="-12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31B583D9-8045-428A-9AAA-6F5259DE4984}"/>
                </a:ext>
              </a:extLst>
            </p:cNvPr>
            <p:cNvSpPr txBox="1"/>
            <p:nvPr/>
          </p:nvSpPr>
          <p:spPr>
            <a:xfrm>
              <a:off x="5550777" y="1452693"/>
              <a:ext cx="20218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ts val="2400"/>
                </a:lnSpc>
                <a:spcBef>
                  <a:spcPct val="20000"/>
                </a:spcBef>
              </a:pPr>
              <a:r>
                <a:rPr lang="zh-TW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掌握傷口變化</a:t>
              </a:r>
              <a:endParaRPr lang="en-US" altLang="zh-TW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FD3AA940-C9AD-4E36-BF77-1CE93F8C28DD}"/>
              </a:ext>
            </a:extLst>
          </p:cNvPr>
          <p:cNvGrpSpPr/>
          <p:nvPr/>
        </p:nvGrpSpPr>
        <p:grpSpPr>
          <a:xfrm>
            <a:off x="4220949" y="1676868"/>
            <a:ext cx="2675682" cy="400110"/>
            <a:chOff x="4896935" y="1990757"/>
            <a:chExt cx="2675682" cy="400110"/>
          </a:xfrm>
        </p:grpSpPr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FADC3B75-D45A-45D8-8C71-E3668E5303B4}"/>
                </a:ext>
              </a:extLst>
            </p:cNvPr>
            <p:cNvSpPr/>
            <p:nvPr/>
          </p:nvSpPr>
          <p:spPr>
            <a:xfrm>
              <a:off x="4924493" y="2225008"/>
              <a:ext cx="2648124" cy="160020"/>
            </a:xfrm>
            <a:prstGeom prst="roundRect">
              <a:avLst/>
            </a:prstGeom>
            <a:solidFill>
              <a:srgbClr val="7EC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>
                <a:latin typeface="Kosugi Maru" pitchFamily="2" charset="-120"/>
                <a:ea typeface="Kosugi Maru" pitchFamily="2" charset="-12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9A0C0149-9EDC-4AB4-8E20-AB5215903F3E}"/>
                </a:ext>
              </a:extLst>
            </p:cNvPr>
            <p:cNvSpPr txBox="1"/>
            <p:nvPr/>
          </p:nvSpPr>
          <p:spPr>
            <a:xfrm>
              <a:off x="4896935" y="1990757"/>
              <a:ext cx="26756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2400"/>
                </a:lnSpc>
                <a:spcBef>
                  <a:spcPct val="20000"/>
                </a:spcBef>
              </a:pPr>
              <a:r>
                <a:rPr lang="zh-TW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提升系統的信賴度</a:t>
              </a:r>
              <a:endPara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  <a:sym typeface="+mn-ea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17BF4C03-6C33-447D-A78C-D0B836D9BE6B}"/>
              </a:ext>
            </a:extLst>
          </p:cNvPr>
          <p:cNvGrpSpPr/>
          <p:nvPr/>
        </p:nvGrpSpPr>
        <p:grpSpPr>
          <a:xfrm>
            <a:off x="4312351" y="2986703"/>
            <a:ext cx="2021840" cy="400110"/>
            <a:chOff x="4071950" y="3167454"/>
            <a:chExt cx="2021840" cy="400110"/>
          </a:xfrm>
        </p:grpSpPr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329325C6-82DA-473E-BD30-B132027979C2}"/>
                </a:ext>
              </a:extLst>
            </p:cNvPr>
            <p:cNvSpPr/>
            <p:nvPr/>
          </p:nvSpPr>
          <p:spPr>
            <a:xfrm>
              <a:off x="4071950" y="3407544"/>
              <a:ext cx="2021840" cy="16002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>
                <a:latin typeface="Kosugi Maru" pitchFamily="2" charset="-120"/>
                <a:ea typeface="Kosugi Maru" pitchFamily="2" charset="-12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2716F01-C980-4C30-8BDF-0D78498D906B}"/>
                </a:ext>
              </a:extLst>
            </p:cNvPr>
            <p:cNvSpPr txBox="1"/>
            <p:nvPr/>
          </p:nvSpPr>
          <p:spPr>
            <a:xfrm>
              <a:off x="4071950" y="3167454"/>
              <a:ext cx="20218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ts val="2400"/>
                </a:lnSpc>
                <a:spcBef>
                  <a:spcPct val="20000"/>
                </a:spcBef>
              </a:pPr>
              <a:r>
                <a:rPr lang="zh-TW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擴大應用範圍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40E1DB2-2CC2-40C7-9F73-C88A96818D33}"/>
              </a:ext>
            </a:extLst>
          </p:cNvPr>
          <p:cNvGrpSpPr/>
          <p:nvPr/>
        </p:nvGrpSpPr>
        <p:grpSpPr>
          <a:xfrm>
            <a:off x="4894317" y="3579075"/>
            <a:ext cx="2936061" cy="400110"/>
            <a:chOff x="4071950" y="3759826"/>
            <a:chExt cx="2936061" cy="400110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C187EEAA-5A82-44F7-A06D-E4F44406A02F}"/>
                </a:ext>
              </a:extLst>
            </p:cNvPr>
            <p:cNvSpPr/>
            <p:nvPr/>
          </p:nvSpPr>
          <p:spPr>
            <a:xfrm>
              <a:off x="4071950" y="3999916"/>
              <a:ext cx="2936061" cy="16002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>
                <a:latin typeface="Kosugi Maru" pitchFamily="2" charset="-120"/>
                <a:ea typeface="Kosugi Maru" pitchFamily="2" charset="-120"/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1F5B22C7-9E78-4B0C-8026-1CFE2F05627C}"/>
                </a:ext>
              </a:extLst>
            </p:cNvPr>
            <p:cNvSpPr txBox="1"/>
            <p:nvPr/>
          </p:nvSpPr>
          <p:spPr>
            <a:xfrm>
              <a:off x="4071950" y="3759826"/>
              <a:ext cx="293606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ts val="2400"/>
                </a:lnSpc>
                <a:spcBef>
                  <a:spcPct val="20000"/>
                </a:spcBef>
              </a:pPr>
              <a:r>
                <a:rPr lang="zh-TW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滿足不同族群的需求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1FED223-E7E0-4AB0-BB07-17C7C6EF570E}"/>
              </a:ext>
            </a:extLst>
          </p:cNvPr>
          <p:cNvGrpSpPr/>
          <p:nvPr/>
        </p:nvGrpSpPr>
        <p:grpSpPr>
          <a:xfrm>
            <a:off x="5742421" y="4178848"/>
            <a:ext cx="3304901" cy="400110"/>
            <a:chOff x="4071950" y="4359599"/>
            <a:chExt cx="3304901" cy="400110"/>
          </a:xfrm>
        </p:grpSpPr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49ED033-7E7D-4230-A557-D609AB394B65}"/>
                </a:ext>
              </a:extLst>
            </p:cNvPr>
            <p:cNvSpPr/>
            <p:nvPr/>
          </p:nvSpPr>
          <p:spPr>
            <a:xfrm>
              <a:off x="4071950" y="4599689"/>
              <a:ext cx="3248132" cy="160020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>
                <a:latin typeface="Kosugi Maru" pitchFamily="2" charset="-120"/>
                <a:ea typeface="Kosugi Maru" pitchFamily="2" charset="-12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F4A32646-929C-46AC-8D78-66C72AC1E6F5}"/>
                </a:ext>
              </a:extLst>
            </p:cNvPr>
            <p:cNvSpPr txBox="1"/>
            <p:nvPr/>
          </p:nvSpPr>
          <p:spPr>
            <a:xfrm>
              <a:off x="4071950" y="4359599"/>
              <a:ext cx="33049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ts val="2400"/>
                </a:lnSpc>
                <a:spcBef>
                  <a:spcPct val="20000"/>
                </a:spcBef>
              </a:pPr>
              <a:r>
                <a:rPr lang="zh-TW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  <a:sym typeface="+mn-ea"/>
                </a:rPr>
                <a:t>增加系統的市場拓展性</a:t>
              </a:r>
            </a:p>
          </p:txBody>
        </p:sp>
      </p:grp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29E1734-7B65-46B7-A905-A364EB073D0D}"/>
              </a:ext>
            </a:extLst>
          </p:cNvPr>
          <p:cNvCxnSpPr>
            <a:cxnSpLocks/>
          </p:cNvCxnSpPr>
          <p:nvPr/>
        </p:nvCxnSpPr>
        <p:spPr>
          <a:xfrm>
            <a:off x="830539" y="2812537"/>
            <a:ext cx="10530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EE79B777-8B90-4347-BF48-C1A58DF922CC}"/>
              </a:ext>
            </a:extLst>
          </p:cNvPr>
          <p:cNvCxnSpPr>
            <a:cxnSpLocks/>
          </p:cNvCxnSpPr>
          <p:nvPr/>
        </p:nvCxnSpPr>
        <p:spPr>
          <a:xfrm>
            <a:off x="830539" y="4773638"/>
            <a:ext cx="10530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FEBB707-A4E7-4147-A990-8B75D6C518A3}"/>
              </a:ext>
            </a:extLst>
          </p:cNvPr>
          <p:cNvSpPr txBox="1"/>
          <p:nvPr/>
        </p:nvSpPr>
        <p:spPr>
          <a:xfrm>
            <a:off x="5040693" y="649212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報告人：洪孟筠</a:t>
            </a:r>
          </a:p>
        </p:txBody>
      </p:sp>
    </p:spTree>
    <p:extLst>
      <p:ext uri="{BB962C8B-B14F-4D97-AF65-F5344CB8AC3E}">
        <p14:creationId xmlns:p14="http://schemas.microsoft.com/office/powerpoint/2010/main" val="135655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">
            <a:extLst>
              <a:ext uri="{FF2B5EF4-FFF2-40B4-BE49-F238E27FC236}">
                <a16:creationId xmlns:a16="http://schemas.microsoft.com/office/drawing/2014/main" id="{217C36D4-318F-40E6-AE0D-FF1BB3AF6AF1}"/>
              </a:ext>
            </a:extLst>
          </p:cNvPr>
          <p:cNvSpPr txBox="1"/>
          <p:nvPr/>
        </p:nvSpPr>
        <p:spPr>
          <a:xfrm>
            <a:off x="5008245" y="2613025"/>
            <a:ext cx="3918857" cy="1188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>
              <a:defRPr sz="7200" spc="75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Noto Sans" panose="020B0502040504020204" pitchFamily="34"/>
              </a:defRPr>
            </a:lvl1pPr>
          </a:lstStyle>
          <a:p>
            <a:r>
              <a:rPr lang="zh-TW" altLang="en-US" dirty="0">
                <a:sym typeface="+mn-lt"/>
              </a:rPr>
              <a:t>系統展示</a:t>
            </a:r>
          </a:p>
        </p:txBody>
      </p:sp>
      <p:sp>
        <p:nvSpPr>
          <p:cNvPr id="5" name="图形">
            <a:extLst>
              <a:ext uri="{FF2B5EF4-FFF2-40B4-BE49-F238E27FC236}">
                <a16:creationId xmlns:a16="http://schemas.microsoft.com/office/drawing/2014/main" id="{2D591316-8816-4B25-9DF4-0F2A9D7FDD32}"/>
              </a:ext>
            </a:extLst>
          </p:cNvPr>
          <p:cNvSpPr txBox="1"/>
          <p:nvPr/>
        </p:nvSpPr>
        <p:spPr>
          <a:xfrm>
            <a:off x="2777545" y="2837497"/>
            <a:ext cx="1499870" cy="144526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zh-TW" sz="8800" dirty="0">
                <a:ln>
                  <a:noFill/>
                </a:ln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0</a:t>
            </a:r>
            <a:r>
              <a:rPr lang="en-US" altLang="zh-TW" sz="8800" dirty="0">
                <a:ln>
                  <a:noFill/>
                </a:ln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7</a:t>
            </a:r>
            <a:endParaRPr lang="zh-TW" altLang="zh-TW" sz="8800" dirty="0">
              <a:ln>
                <a:noFill/>
              </a:ln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40D7CB28-CD13-4F11-802F-18379898DBB3}"/>
              </a:ext>
            </a:extLst>
          </p:cNvPr>
          <p:cNvSpPr txBox="1"/>
          <p:nvPr/>
        </p:nvSpPr>
        <p:spPr>
          <a:xfrm>
            <a:off x="4080192" y="2687320"/>
            <a:ext cx="441325" cy="40005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en-US" sz="2000" dirty="0">
                <a:ln>
                  <a:noFill/>
                </a:ln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思源黑体 CN Medium" panose="020B0600000000000000" charset="-122"/>
                <a:sym typeface="+mn-ea"/>
              </a:rPr>
              <a:t>七</a:t>
            </a:r>
            <a:endParaRPr lang="zh-TW" altLang="zh-TW" sz="2000" dirty="0">
              <a:ln>
                <a:noFill/>
              </a:ln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0FD219D-2CA8-4886-A9A6-8E66C1A0DAB1}"/>
              </a:ext>
            </a:extLst>
          </p:cNvPr>
          <p:cNvSpPr txBox="1"/>
          <p:nvPr/>
        </p:nvSpPr>
        <p:spPr>
          <a:xfrm>
            <a:off x="5054321" y="3821841"/>
            <a:ext cx="3918857" cy="40851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報告人：卓佑儒、系統操作：王暘嘉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0763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千库网_简约几何绿色小清新banner_背景编号6155755"/>
          <p:cNvPicPr>
            <a:picLocks noChangeAspect="1"/>
          </p:cNvPicPr>
          <p:nvPr/>
        </p:nvPicPr>
        <p:blipFill>
          <a:blip r:embed="rId3"/>
          <a:srcRect l="7813" r="7615"/>
          <a:stretch>
            <a:fillRect/>
          </a:stretch>
        </p:blipFill>
        <p:spPr>
          <a:xfrm>
            <a:off x="0" y="-28575"/>
            <a:ext cx="12179935" cy="6886575"/>
          </a:xfrm>
          <a:prstGeom prst="rect">
            <a:avLst/>
          </a:prstGeom>
        </p:spPr>
      </p:pic>
      <p:pic>
        <p:nvPicPr>
          <p:cNvPr id="15" name="图形" descr="09"/>
          <p:cNvPicPr>
            <a:picLocks noChangeAspect="1"/>
          </p:cNvPicPr>
          <p:nvPr/>
        </p:nvPicPr>
        <p:blipFill>
          <a:blip r:embed="rId4"/>
          <a:srcRect l="62917" t="84830" r="30685" b="10904"/>
          <a:stretch>
            <a:fillRect/>
          </a:stretch>
        </p:blipFill>
        <p:spPr>
          <a:xfrm rot="16200000">
            <a:off x="1030605" y="5063490"/>
            <a:ext cx="200660" cy="200660"/>
          </a:xfrm>
          <a:prstGeom prst="ellipse">
            <a:avLst/>
          </a:prstGeom>
        </p:spPr>
      </p:pic>
      <p:pic>
        <p:nvPicPr>
          <p:cNvPr id="52" name="图形" descr="303b32313533373635313bbbe3b1a8d5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540" y="4674235"/>
            <a:ext cx="238760" cy="238760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B641C75-FE36-4020-AF0B-18F5331E847A}"/>
              </a:ext>
            </a:extLst>
          </p:cNvPr>
          <p:cNvGrpSpPr/>
          <p:nvPr/>
        </p:nvGrpSpPr>
        <p:grpSpPr>
          <a:xfrm>
            <a:off x="4049791" y="2387600"/>
            <a:ext cx="4092417" cy="2082800"/>
            <a:chOff x="4046775" y="2473960"/>
            <a:chExt cx="4092417" cy="2082800"/>
          </a:xfrm>
        </p:grpSpPr>
        <p:sp>
          <p:nvSpPr>
            <p:cNvPr id="16" name="图形"/>
            <p:cNvSpPr txBox="1"/>
            <p:nvPr/>
          </p:nvSpPr>
          <p:spPr>
            <a:xfrm>
              <a:off x="4052808" y="3429000"/>
              <a:ext cx="4086384" cy="1127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TW" altLang="zh-TW" sz="7000" spc="300" dirty="0">
                  <a:solidFill>
                    <a:srgbClr val="92CFC7"/>
                  </a:solidFill>
                  <a:effectLst/>
                  <a:latin typeface="Kosugi Maru" pitchFamily="2" charset="-120"/>
                  <a:ea typeface="Kosugi Maru" pitchFamily="2" charset="-120"/>
                  <a:cs typeface="思源黑体 CN Bold" panose="020B0800000000000000" charset="-122"/>
                  <a:sym typeface="+mn-ea"/>
                </a:rPr>
                <a:t>感謝聆聽</a:t>
              </a:r>
            </a:p>
          </p:txBody>
        </p:sp>
        <p:sp>
          <p:nvSpPr>
            <p:cNvPr id="24" name="图形">
              <a:extLst>
                <a:ext uri="{FF2B5EF4-FFF2-40B4-BE49-F238E27FC236}">
                  <a16:creationId xmlns:a16="http://schemas.microsoft.com/office/drawing/2014/main" id="{CEC6C6BA-5865-42B4-A0B1-88CE2B59F263}"/>
                </a:ext>
              </a:extLst>
            </p:cNvPr>
            <p:cNvSpPr txBox="1"/>
            <p:nvPr/>
          </p:nvSpPr>
          <p:spPr>
            <a:xfrm>
              <a:off x="4046775" y="2473960"/>
              <a:ext cx="4086384" cy="1127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7000" spc="300">
                  <a:solidFill>
                    <a:srgbClr val="92CFC7"/>
                  </a:solidFill>
                  <a:effectLst/>
                  <a:latin typeface="Kosugi Maru" pitchFamily="2" charset="-120"/>
                  <a:ea typeface="Kosugi Maru" pitchFamily="2" charset="-120"/>
                  <a:cs typeface="思源黑体 CN Bold" panose="020B0800000000000000" charset="-122"/>
                </a:defRPr>
              </a:lvl1pPr>
            </a:lstStyle>
            <a:p>
              <a:r>
                <a:rPr lang="zh-TW" altLang="en-US" dirty="0">
                  <a:sym typeface="+mn-ea"/>
                </a:rPr>
                <a:t>報告完畢</a:t>
              </a:r>
              <a:endParaRPr lang="zh-TW" altLang="zh-TW" dirty="0"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形">
            <a:extLst>
              <a:ext uri="{FF2B5EF4-FFF2-40B4-BE49-F238E27FC236}">
                <a16:creationId xmlns:a16="http://schemas.microsoft.com/office/drawing/2014/main" id="{ED645B49-4949-40AD-9CF1-DA16ED69A1A1}"/>
              </a:ext>
            </a:extLst>
          </p:cNvPr>
          <p:cNvSpPr txBox="1"/>
          <p:nvPr/>
        </p:nvSpPr>
        <p:spPr>
          <a:xfrm>
            <a:off x="5008245" y="2613025"/>
            <a:ext cx="6205855" cy="1188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TW" altLang="en-US" sz="7200" spc="75" dirty="0">
                <a:solidFill>
                  <a:srgbClr val="92CFC7"/>
                </a:solidFill>
                <a:effectLst/>
                <a:latin typeface="Kosugi Maru" pitchFamily="2" charset="-120"/>
                <a:ea typeface="Kosugi Maru" pitchFamily="2" charset="-120"/>
                <a:cs typeface="Noto Sans" panose="020B0502040504020204" pitchFamily="34"/>
                <a:sym typeface="+mn-lt"/>
              </a:rPr>
              <a:t>製作動機</a:t>
            </a:r>
            <a:endParaRPr lang="zh-CN" altLang="en-US" sz="7200" spc="75" dirty="0">
              <a:solidFill>
                <a:srgbClr val="92CFC7"/>
              </a:solidFill>
              <a:effectLst/>
              <a:latin typeface="Kosugi Maru" pitchFamily="2" charset="-120"/>
              <a:ea typeface="Noto Sans TC" panose="020B0200000000000000" pitchFamily="34" charset="-120"/>
              <a:cs typeface="Noto Sans" panose="020B0502040504020204" pitchFamily="34"/>
              <a:sym typeface="+mn-lt"/>
            </a:endParaRPr>
          </a:p>
        </p:txBody>
      </p:sp>
      <p:sp>
        <p:nvSpPr>
          <p:cNvPr id="13" name="图形">
            <a:extLst>
              <a:ext uri="{FF2B5EF4-FFF2-40B4-BE49-F238E27FC236}">
                <a16:creationId xmlns:a16="http://schemas.microsoft.com/office/drawing/2014/main" id="{50E089FA-7CEF-430E-A312-70163BDB8FB3}"/>
              </a:ext>
            </a:extLst>
          </p:cNvPr>
          <p:cNvSpPr txBox="1"/>
          <p:nvPr/>
        </p:nvSpPr>
        <p:spPr>
          <a:xfrm>
            <a:off x="5061540" y="3836470"/>
            <a:ext cx="5861685" cy="7105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思源黑体 CN Normal" panose="020B0400000000000000" charset="-122"/>
                <a:sym typeface="+mn-ea"/>
              </a:rPr>
              <a:t>發現問題、因應問題</a:t>
            </a:r>
            <a:endParaRPr lang="zh-TW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4" name="图形">
            <a:extLst>
              <a:ext uri="{FF2B5EF4-FFF2-40B4-BE49-F238E27FC236}">
                <a16:creationId xmlns:a16="http://schemas.microsoft.com/office/drawing/2014/main" id="{1747F0D7-A2FF-4F6E-A5D4-29FFB3FF41EF}"/>
              </a:ext>
            </a:extLst>
          </p:cNvPr>
          <p:cNvSpPr txBox="1"/>
          <p:nvPr/>
        </p:nvSpPr>
        <p:spPr>
          <a:xfrm>
            <a:off x="2823845" y="2837497"/>
            <a:ext cx="1499870" cy="144526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zh-TW" sz="8800" dirty="0">
                <a:ln>
                  <a:noFill/>
                </a:ln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01</a:t>
            </a:r>
          </a:p>
        </p:txBody>
      </p:sp>
      <p:sp>
        <p:nvSpPr>
          <p:cNvPr id="15" name="图形">
            <a:extLst>
              <a:ext uri="{FF2B5EF4-FFF2-40B4-BE49-F238E27FC236}">
                <a16:creationId xmlns:a16="http://schemas.microsoft.com/office/drawing/2014/main" id="{0D502898-8D24-4065-8E41-1C70F111B9C0}"/>
              </a:ext>
            </a:extLst>
          </p:cNvPr>
          <p:cNvSpPr txBox="1"/>
          <p:nvPr/>
        </p:nvSpPr>
        <p:spPr>
          <a:xfrm>
            <a:off x="4080192" y="2687320"/>
            <a:ext cx="441325" cy="40005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zh-TW" sz="2000" dirty="0">
                <a:ln>
                  <a:noFill/>
                </a:ln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思源黑体 CN Medium" panose="020B0600000000000000" charset="-122"/>
                <a:sym typeface="+mn-ea"/>
              </a:rPr>
              <a:t>一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9E7B911-5B63-458F-9DB2-C730D8C67ECF}"/>
              </a:ext>
            </a:extLst>
          </p:cNvPr>
          <p:cNvSpPr txBox="1"/>
          <p:nvPr/>
        </p:nvSpPr>
        <p:spPr>
          <a:xfrm>
            <a:off x="4938795" y="4398507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報告人：洪孟筠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A3C9EB8-CF0B-49ED-B192-FD3B4B7F5B7C}"/>
              </a:ext>
            </a:extLst>
          </p:cNvPr>
          <p:cNvCxnSpPr/>
          <p:nvPr/>
        </p:nvCxnSpPr>
        <p:spPr>
          <a:xfrm>
            <a:off x="5173882" y="4329057"/>
            <a:ext cx="3287210" cy="0"/>
          </a:xfrm>
          <a:prstGeom prst="line">
            <a:avLst/>
          </a:prstGeom>
          <a:ln w="28575">
            <a:solidFill>
              <a:srgbClr val="65B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>
            <a:extLst>
              <a:ext uri="{FF2B5EF4-FFF2-40B4-BE49-F238E27FC236}">
                <a16:creationId xmlns:a16="http://schemas.microsoft.com/office/drawing/2014/main" id="{79E91F49-0395-4A3B-82F2-5D4EBC0D5BBA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製作動機 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16FBF44-2726-49E8-9656-01A443422070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71AA6761-F7BB-4E2F-92AA-2377D95A66E1}"/>
              </a:ext>
            </a:extLst>
          </p:cNvPr>
          <p:cNvSpPr txBox="1"/>
          <p:nvPr/>
        </p:nvSpPr>
        <p:spPr>
          <a:xfrm>
            <a:off x="8476705" y="41198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發現問題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7F1E7F5-E557-4A26-AACF-B79106D47803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图形">
            <a:extLst>
              <a:ext uri="{FF2B5EF4-FFF2-40B4-BE49-F238E27FC236}">
                <a16:creationId xmlns:a16="http://schemas.microsoft.com/office/drawing/2014/main" id="{99E7F882-44D0-4225-8F20-DD2FB882D979}"/>
              </a:ext>
            </a:extLst>
          </p:cNvPr>
          <p:cNvSpPr txBox="1"/>
          <p:nvPr/>
        </p:nvSpPr>
        <p:spPr>
          <a:xfrm>
            <a:off x="10346145" y="41008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因應問題</a:t>
            </a:r>
            <a:endParaRPr lang="en-US" altLang="zh-TW" sz="2200" b="1" dirty="0"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DB38238-EB0A-4F80-B146-798BD61E8E80}"/>
              </a:ext>
            </a:extLst>
          </p:cNvPr>
          <p:cNvGrpSpPr/>
          <p:nvPr/>
        </p:nvGrpSpPr>
        <p:grpSpPr>
          <a:xfrm>
            <a:off x="997428" y="2306935"/>
            <a:ext cx="2853713" cy="2627031"/>
            <a:chOff x="466918" y="2014337"/>
            <a:chExt cx="3108084" cy="286119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B0C9CA3-C4DA-493B-8598-C9AE079B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918" y="2014337"/>
              <a:ext cx="1784002" cy="116549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81D8ED4-8AE7-47C0-B4F4-B14EA8614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17" y="2936240"/>
              <a:ext cx="3001285" cy="1939293"/>
            </a:xfrm>
            <a:prstGeom prst="rect">
              <a:avLst/>
            </a:prstGeom>
          </p:spPr>
        </p:pic>
      </p:grpSp>
      <p:sp>
        <p:nvSpPr>
          <p:cNvPr id="15" name="图形">
            <a:extLst>
              <a:ext uri="{FF2B5EF4-FFF2-40B4-BE49-F238E27FC236}">
                <a16:creationId xmlns:a16="http://schemas.microsoft.com/office/drawing/2014/main" id="{A5C1F3E6-E68D-44FE-A6A4-CDFA8D551443}"/>
              </a:ext>
            </a:extLst>
          </p:cNvPr>
          <p:cNvSpPr txBox="1"/>
          <p:nvPr/>
        </p:nvSpPr>
        <p:spPr>
          <a:xfrm>
            <a:off x="1175657" y="5147326"/>
            <a:ext cx="2497254" cy="4883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醫療需求</a:t>
            </a:r>
            <a:r>
              <a:rPr lang="zh-TW" altLang="en-US" sz="2600" b="1" dirty="0">
                <a:solidFill>
                  <a:srgbClr val="FF0000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普及化</a:t>
            </a:r>
            <a:endParaRPr lang="en-US" altLang="zh-TW" sz="2600" b="1" dirty="0">
              <a:solidFill>
                <a:srgbClr val="FF0000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9ABFD17-0C93-49A2-9C98-B8E3BB96A63C}"/>
              </a:ext>
            </a:extLst>
          </p:cNvPr>
          <p:cNvGrpSpPr/>
          <p:nvPr/>
        </p:nvGrpSpPr>
        <p:grpSpPr>
          <a:xfrm>
            <a:off x="8576240" y="2218929"/>
            <a:ext cx="2294599" cy="2715037"/>
            <a:chOff x="8572410" y="1856963"/>
            <a:chExt cx="2657196" cy="3144073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87E6793-DB6E-46C7-943D-C2C51268D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410" y="1856963"/>
              <a:ext cx="2657196" cy="3144073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183689B-9FE8-48E4-833B-D6383F9E4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8420" y="2386950"/>
              <a:ext cx="790974" cy="915049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F246433-71B2-4F4C-AA65-BEC01CF90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7806" y="2561130"/>
              <a:ext cx="720038" cy="850391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EA9AED3-A114-468D-8ABD-286E29FC4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9105" y="2970016"/>
              <a:ext cx="500022" cy="649150"/>
            </a:xfrm>
            <a:prstGeom prst="rect">
              <a:avLst/>
            </a:prstGeom>
          </p:spPr>
        </p:pic>
      </p:grpSp>
      <p:sp>
        <p:nvSpPr>
          <p:cNvPr id="24" name="图形">
            <a:extLst>
              <a:ext uri="{FF2B5EF4-FFF2-40B4-BE49-F238E27FC236}">
                <a16:creationId xmlns:a16="http://schemas.microsoft.com/office/drawing/2014/main" id="{64661D24-0C38-4744-8390-68DD1C2BC208}"/>
              </a:ext>
            </a:extLst>
          </p:cNvPr>
          <p:cNvSpPr txBox="1"/>
          <p:nvPr/>
        </p:nvSpPr>
        <p:spPr>
          <a:xfrm>
            <a:off x="8642818" y="5147326"/>
            <a:ext cx="2161443" cy="4883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護理人力</a:t>
            </a:r>
            <a:r>
              <a:rPr lang="zh-TW" altLang="en-US" sz="2600" b="1" dirty="0">
                <a:solidFill>
                  <a:srgbClr val="FF0000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短缺</a:t>
            </a:r>
            <a:endParaRPr lang="en-US" altLang="zh-TW" sz="2600" b="1" dirty="0">
              <a:solidFill>
                <a:srgbClr val="FF0000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2" name="图形">
            <a:extLst>
              <a:ext uri="{FF2B5EF4-FFF2-40B4-BE49-F238E27FC236}">
                <a16:creationId xmlns:a16="http://schemas.microsoft.com/office/drawing/2014/main" id="{95EECF6E-1C2B-477F-A8E1-649D33785ED7}"/>
              </a:ext>
            </a:extLst>
          </p:cNvPr>
          <p:cNvSpPr txBox="1"/>
          <p:nvPr/>
        </p:nvSpPr>
        <p:spPr>
          <a:xfrm>
            <a:off x="5043854" y="5147326"/>
            <a:ext cx="2161443" cy="4883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照護需求</a:t>
            </a:r>
            <a:r>
              <a:rPr lang="zh-TW" altLang="en-US" sz="2600" b="1" dirty="0">
                <a:solidFill>
                  <a:srgbClr val="FF0000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增加</a:t>
            </a:r>
            <a:endParaRPr lang="en-US" altLang="zh-TW" sz="2600" b="1" dirty="0">
              <a:solidFill>
                <a:srgbClr val="FF0000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7208913-CB8D-493F-8F7D-7DB4AE2E47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66" y="2090516"/>
            <a:ext cx="2289018" cy="2937848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551D491-5DF3-44FE-A7D0-A526AE630643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報告人：洪孟筠</a:t>
            </a:r>
          </a:p>
        </p:txBody>
      </p:sp>
    </p:spTree>
    <p:extLst>
      <p:ext uri="{BB962C8B-B14F-4D97-AF65-F5344CB8AC3E}">
        <p14:creationId xmlns:p14="http://schemas.microsoft.com/office/powerpoint/2010/main" val="9507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99F3B959-321D-488B-A375-D19F3C6EDAB1}"/>
              </a:ext>
            </a:extLst>
          </p:cNvPr>
          <p:cNvPicPr/>
          <p:nvPr/>
        </p:nvPicPr>
        <p:blipFill rotWithShape="1">
          <a:blip r:embed="rId3"/>
          <a:srcRect t="5141"/>
          <a:stretch/>
        </p:blipFill>
        <p:spPr bwMode="auto">
          <a:xfrm>
            <a:off x="2032794" y="1225950"/>
            <a:ext cx="8114824" cy="55531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图形">
            <a:extLst>
              <a:ext uri="{FF2B5EF4-FFF2-40B4-BE49-F238E27FC236}">
                <a16:creationId xmlns:a16="http://schemas.microsoft.com/office/drawing/2014/main" id="{79E91F49-0395-4A3B-82F2-5D4EBC0D5BBA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製作動機 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F27FE8C-94AE-4D7C-AC35-63F8BEAC69C6}"/>
              </a:ext>
            </a:extLst>
          </p:cNvPr>
          <p:cNvSpPr txBox="1"/>
          <p:nvPr/>
        </p:nvSpPr>
        <p:spPr>
          <a:xfrm>
            <a:off x="10081385" y="5309365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報告人：洪孟筠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B4C4E14-401B-4F09-A4DA-B84DB05ECD65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图形">
            <a:extLst>
              <a:ext uri="{FF2B5EF4-FFF2-40B4-BE49-F238E27FC236}">
                <a16:creationId xmlns:a16="http://schemas.microsoft.com/office/drawing/2014/main" id="{FB6B9EEF-99F0-4D83-8018-982B851A2A7B}"/>
              </a:ext>
            </a:extLst>
          </p:cNvPr>
          <p:cNvSpPr txBox="1"/>
          <p:nvPr/>
        </p:nvSpPr>
        <p:spPr>
          <a:xfrm>
            <a:off x="8476705" y="41198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發現問題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C0F1551-070D-445C-898A-AB4C8D895671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图形">
            <a:extLst>
              <a:ext uri="{FF2B5EF4-FFF2-40B4-BE49-F238E27FC236}">
                <a16:creationId xmlns:a16="http://schemas.microsoft.com/office/drawing/2014/main" id="{4F760830-9691-417F-8A3C-42C0B0E28E76}"/>
              </a:ext>
            </a:extLst>
          </p:cNvPr>
          <p:cNvSpPr txBox="1"/>
          <p:nvPr/>
        </p:nvSpPr>
        <p:spPr>
          <a:xfrm>
            <a:off x="10346145" y="41008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因應問題</a:t>
            </a:r>
            <a:endParaRPr lang="en-US" altLang="zh-TW" sz="2200" b="1" dirty="0"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57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>
            <a:extLst>
              <a:ext uri="{FF2B5EF4-FFF2-40B4-BE49-F238E27FC236}">
                <a16:creationId xmlns:a16="http://schemas.microsoft.com/office/drawing/2014/main" id="{7DA010ED-EAE4-4756-AAEC-853B723DFB25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製作動機 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70743B4-5195-4EE0-A6C7-054007E96989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4" name="图形">
            <a:extLst>
              <a:ext uri="{FF2B5EF4-FFF2-40B4-BE49-F238E27FC236}">
                <a16:creationId xmlns:a16="http://schemas.microsoft.com/office/drawing/2014/main" id="{D3794C37-DCEF-4166-8F16-4B6D0AD36157}"/>
              </a:ext>
            </a:extLst>
          </p:cNvPr>
          <p:cNvSpPr txBox="1"/>
          <p:nvPr/>
        </p:nvSpPr>
        <p:spPr>
          <a:xfrm>
            <a:off x="8476705" y="41198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發現問題</a:t>
            </a:r>
            <a:endParaRPr lang="en-US" altLang="zh-TW" sz="2200" b="1" dirty="0"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CAB164F-9346-4624-8279-5EEA8924E518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54BED7D8-FE40-47EC-8A59-214D3F0D2383}"/>
              </a:ext>
            </a:extLst>
          </p:cNvPr>
          <p:cNvSpPr txBox="1"/>
          <p:nvPr/>
        </p:nvSpPr>
        <p:spPr>
          <a:xfrm>
            <a:off x="10346145" y="41008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Kosugi Maru" pitchFamily="2" charset="-120"/>
                <a:ea typeface="Kosugi Maru" pitchFamily="2" charset="-120"/>
              </a:rPr>
              <a:t>因應問題</a:t>
            </a:r>
            <a:endParaRPr lang="en-US" altLang="zh-TW" dirty="0">
              <a:latin typeface="Kosugi Maru" pitchFamily="2" charset="-120"/>
              <a:ea typeface="Kosugi Maru" pitchFamily="2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1A73C62-647E-46D4-B72D-C597BD805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88" y="2022214"/>
            <a:ext cx="3851844" cy="3729240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5FDB38B8-4CDF-4CD4-9A33-60F06568158F}"/>
              </a:ext>
            </a:extLst>
          </p:cNvPr>
          <p:cNvGrpSpPr/>
          <p:nvPr/>
        </p:nvGrpSpPr>
        <p:grpSpPr>
          <a:xfrm>
            <a:off x="953823" y="2554349"/>
            <a:ext cx="2284547" cy="1545610"/>
            <a:chOff x="7754402" y="1673791"/>
            <a:chExt cx="2284547" cy="1545610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28627480-ABD6-4276-A7E9-CC62F83230E6}"/>
                </a:ext>
              </a:extLst>
            </p:cNvPr>
            <p:cNvSpPr/>
            <p:nvPr/>
          </p:nvSpPr>
          <p:spPr>
            <a:xfrm>
              <a:off x="7754402" y="1673791"/>
              <a:ext cx="2284547" cy="1545610"/>
            </a:xfrm>
            <a:prstGeom prst="ellipse">
              <a:avLst/>
            </a:prstGeom>
            <a:solidFill>
              <a:srgbClr val="E5F3F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Kosugi Maru" pitchFamily="2" charset="-120"/>
                <a:ea typeface="Kosugi Maru" pitchFamily="2" charset="-120"/>
              </a:endParaRPr>
            </a:p>
          </p:txBody>
        </p:sp>
        <p:sp>
          <p:nvSpPr>
            <p:cNvPr id="17" name="图形">
              <a:extLst>
                <a:ext uri="{FF2B5EF4-FFF2-40B4-BE49-F238E27FC236}">
                  <a16:creationId xmlns:a16="http://schemas.microsoft.com/office/drawing/2014/main" id="{4DB2AEC8-D48C-4B57-8A64-47690593EC02}"/>
                </a:ext>
              </a:extLst>
            </p:cNvPr>
            <p:cNvSpPr txBox="1"/>
            <p:nvPr/>
          </p:nvSpPr>
          <p:spPr>
            <a:xfrm>
              <a:off x="7842847" y="1971843"/>
              <a:ext cx="2107656" cy="94950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zh-TW" altLang="en-US" sz="2400" b="1" dirty="0">
                  <a:solidFill>
                    <a:srgbClr val="FF0000"/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</a:rPr>
                <a:t>降低</a:t>
              </a:r>
              <a:endParaRPr lang="en-US" altLang="zh-TW" sz="2400" b="1" dirty="0">
                <a:solidFill>
                  <a:srgbClr val="FF0000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</a:rPr>
                <a:t>護理人員</a:t>
              </a:r>
              <a:r>
                <a:rPr lang="zh-TW" altLang="en-US" sz="2400" b="1" dirty="0">
                  <a:solidFill>
                    <a:srgbClr val="FF0000"/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</a:rPr>
                <a:t>負擔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9D711CC-8EAE-4B91-8F06-F5E0544640AE}"/>
              </a:ext>
            </a:extLst>
          </p:cNvPr>
          <p:cNvGrpSpPr/>
          <p:nvPr/>
        </p:nvGrpSpPr>
        <p:grpSpPr>
          <a:xfrm>
            <a:off x="8774992" y="4596185"/>
            <a:ext cx="1045934" cy="530448"/>
            <a:chOff x="8583143" y="4963287"/>
            <a:chExt cx="1045934" cy="530448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A6BBD3F-2646-48AA-9699-62708E5C2FB2}"/>
                </a:ext>
              </a:extLst>
            </p:cNvPr>
            <p:cNvSpPr/>
            <p:nvPr/>
          </p:nvSpPr>
          <p:spPr>
            <a:xfrm>
              <a:off x="8622571" y="5248620"/>
              <a:ext cx="967078" cy="16002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200">
                <a:latin typeface="Noto Sans TC" panose="020B0200000000000000" pitchFamily="34" charset="-120"/>
                <a:ea typeface="Noto Sans TC" panose="020B0200000000000000" pitchFamily="34" charset="-12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87162245-F0CE-4893-B019-45E74B74B229}"/>
                </a:ext>
              </a:extLst>
            </p:cNvPr>
            <p:cNvSpPr txBox="1"/>
            <p:nvPr/>
          </p:nvSpPr>
          <p:spPr>
            <a:xfrm>
              <a:off x="8583143" y="4963287"/>
              <a:ext cx="1045934" cy="5304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2400" b="1">
                  <a:solidFill>
                    <a:schemeClr val="accent1">
                      <a:lumMod val="75000"/>
                    </a:schemeClr>
                  </a:solidFill>
                  <a:latin typeface="Noto Sans TC" panose="020B0200000000000000" pitchFamily="34" charset="-120"/>
                  <a:ea typeface="Noto Sans TC" panose="020B0200000000000000" pitchFamily="34" charset="-120"/>
                  <a:cs typeface="字魂58号-创中黑" panose="00000500000000000000" charset="-122"/>
                </a:defRPr>
              </a:lvl1pPr>
            </a:lstStyle>
            <a:p>
              <a:r>
                <a:rPr lang="zh-TW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Noto Naskh Arabic" panose="020B0502040504020204" pitchFamily="34" charset="-78"/>
                </a:rPr>
                <a:t>割傷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A6DA48E6-FC58-43F3-AC38-089F85D8E0E6}"/>
              </a:ext>
            </a:extLst>
          </p:cNvPr>
          <p:cNvGrpSpPr/>
          <p:nvPr/>
        </p:nvGrpSpPr>
        <p:grpSpPr>
          <a:xfrm>
            <a:off x="10298713" y="3393839"/>
            <a:ext cx="1040487" cy="542070"/>
            <a:chOff x="10574324" y="3178595"/>
            <a:chExt cx="1040487" cy="542070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BE64AA67-A916-48F5-8A34-CD724AD156ED}"/>
                </a:ext>
              </a:extLst>
            </p:cNvPr>
            <p:cNvSpPr/>
            <p:nvPr/>
          </p:nvSpPr>
          <p:spPr>
            <a:xfrm>
              <a:off x="10611028" y="3460048"/>
              <a:ext cx="967078" cy="16002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200">
                <a:latin typeface="Noto Sans TC" panose="020B0200000000000000" pitchFamily="34" charset="-120"/>
                <a:ea typeface="Noto Sans TC" panose="020B0200000000000000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C1B6963-BAC6-4CEF-8459-2C67CE0AD4ED}"/>
                </a:ext>
              </a:extLst>
            </p:cNvPr>
            <p:cNvSpPr txBox="1"/>
            <p:nvPr/>
          </p:nvSpPr>
          <p:spPr>
            <a:xfrm>
              <a:off x="10574324" y="3178595"/>
              <a:ext cx="1040487" cy="54207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2400" b="1">
                  <a:solidFill>
                    <a:srgbClr val="FF0000"/>
                  </a:solidFill>
                  <a:latin typeface="Noto Sans TC" panose="020B0200000000000000" pitchFamily="34" charset="-120"/>
                  <a:ea typeface="Noto Sans TC" panose="020B0200000000000000" pitchFamily="34" charset="-120"/>
                  <a:cs typeface="字魂58号-创中黑" panose="00000500000000000000" charset="-122"/>
                </a:defRPr>
              </a:lvl1pPr>
            </a:lstStyle>
            <a:p>
              <a:r>
                <a:rPr lang="zh-TW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Noto Naskh Arabic" panose="020B0502040504020204" pitchFamily="34" charset="-78"/>
                </a:rPr>
                <a:t>擦傷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79B9C16-3E92-46FF-8A82-373F5ED2EECC}"/>
              </a:ext>
            </a:extLst>
          </p:cNvPr>
          <p:cNvGrpSpPr/>
          <p:nvPr/>
        </p:nvGrpSpPr>
        <p:grpSpPr>
          <a:xfrm>
            <a:off x="9108505" y="3812792"/>
            <a:ext cx="967078" cy="449680"/>
            <a:chOff x="9108505" y="3975352"/>
            <a:chExt cx="967078" cy="449680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D01E6A41-7F16-42D6-A636-08234B84ADEF}"/>
                </a:ext>
              </a:extLst>
            </p:cNvPr>
            <p:cNvSpPr/>
            <p:nvPr/>
          </p:nvSpPr>
          <p:spPr>
            <a:xfrm>
              <a:off x="9108505" y="4259416"/>
              <a:ext cx="967078" cy="160020"/>
            </a:xfrm>
            <a:prstGeom prst="roundRect">
              <a:avLst/>
            </a:prstGeom>
            <a:solidFill>
              <a:srgbClr val="CFE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200" b="1">
                <a:latin typeface="Noto Sans TC" panose="020B0200000000000000" pitchFamily="34" charset="-120"/>
                <a:ea typeface="Noto Sans TC" panose="020B0200000000000000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6F3490F8-7D53-4940-97B3-E28E10CFC083}"/>
                </a:ext>
              </a:extLst>
            </p:cNvPr>
            <p:cNvSpPr txBox="1"/>
            <p:nvPr/>
          </p:nvSpPr>
          <p:spPr>
            <a:xfrm>
              <a:off x="9176690" y="3975352"/>
              <a:ext cx="830708" cy="44968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2400" b="1">
                  <a:solidFill>
                    <a:schemeClr val="accent1">
                      <a:lumMod val="75000"/>
                    </a:schemeClr>
                  </a:solidFill>
                  <a:latin typeface="Noto Sans TC" panose="020B0200000000000000" pitchFamily="34" charset="-120"/>
                  <a:ea typeface="Noto Sans TC" panose="020B0200000000000000" pitchFamily="34" charset="-120"/>
                  <a:cs typeface="字魂58号-创中黑" panose="00000500000000000000" charset="-122"/>
                </a:defRPr>
              </a:lvl1pPr>
            </a:lstStyle>
            <a:p>
              <a:r>
                <a:rPr lang="zh-TW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Noto Naskh Arabic" panose="020B0502040504020204" pitchFamily="34" charset="-78"/>
                </a:rPr>
                <a:t>瘀傷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76C77BF-E8A1-4223-8829-B081575F28AD}"/>
              </a:ext>
            </a:extLst>
          </p:cNvPr>
          <p:cNvGrpSpPr/>
          <p:nvPr/>
        </p:nvGrpSpPr>
        <p:grpSpPr>
          <a:xfrm>
            <a:off x="10322253" y="4262472"/>
            <a:ext cx="967078" cy="436247"/>
            <a:chOff x="10417265" y="4507431"/>
            <a:chExt cx="967078" cy="436247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765366DF-90E9-4E14-896C-F1F8854DBA8D}"/>
                </a:ext>
              </a:extLst>
            </p:cNvPr>
            <p:cNvSpPr/>
            <p:nvPr/>
          </p:nvSpPr>
          <p:spPr>
            <a:xfrm>
              <a:off x="10417265" y="4781590"/>
              <a:ext cx="967078" cy="160020"/>
            </a:xfrm>
            <a:prstGeom prst="roundRect">
              <a:avLst/>
            </a:prstGeom>
            <a:solidFill>
              <a:srgbClr val="CFE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200">
                <a:latin typeface="Noto Sans TC" panose="020B0200000000000000" pitchFamily="34" charset="-120"/>
                <a:ea typeface="Noto Sans TC" panose="020B0200000000000000" pitchFamily="34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54A1127B-618E-4C73-AB1F-88F1EDA43726}"/>
                </a:ext>
              </a:extLst>
            </p:cNvPr>
            <p:cNvSpPr txBox="1"/>
            <p:nvPr/>
          </p:nvSpPr>
          <p:spPr>
            <a:xfrm>
              <a:off x="10417265" y="4507431"/>
              <a:ext cx="967078" cy="43624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2400" b="1">
                  <a:solidFill>
                    <a:schemeClr val="accent1">
                      <a:lumMod val="75000"/>
                    </a:schemeClr>
                  </a:solidFill>
                  <a:latin typeface="Noto Sans TC" panose="020B0200000000000000" pitchFamily="34" charset="-120"/>
                  <a:ea typeface="Noto Sans TC" panose="020B0200000000000000" pitchFamily="34" charset="-120"/>
                  <a:cs typeface="字魂58号-创中黑" panose="00000500000000000000" charset="-122"/>
                </a:defRPr>
              </a:lvl1pPr>
            </a:lstStyle>
            <a:p>
              <a:r>
                <a:rPr lang="zh-TW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Noto Naskh Arabic" panose="020B0502040504020204" pitchFamily="34" charset="-78"/>
                </a:rPr>
                <a:t>燒傷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9A21FB17-FFC2-4227-B45D-D2674F164072}"/>
              </a:ext>
            </a:extLst>
          </p:cNvPr>
          <p:cNvGrpSpPr/>
          <p:nvPr/>
        </p:nvGrpSpPr>
        <p:grpSpPr>
          <a:xfrm>
            <a:off x="7412024" y="1637476"/>
            <a:ext cx="3162300" cy="1903284"/>
            <a:chOff x="806970" y="3994216"/>
            <a:chExt cx="3398520" cy="1945381"/>
          </a:xfrm>
        </p:grpSpPr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8C809FE-787F-49A5-BDBA-26DD96D8DA74}"/>
                </a:ext>
              </a:extLst>
            </p:cNvPr>
            <p:cNvSpPr/>
            <p:nvPr/>
          </p:nvSpPr>
          <p:spPr>
            <a:xfrm>
              <a:off x="806970" y="3994216"/>
              <a:ext cx="3398520" cy="1945381"/>
            </a:xfrm>
            <a:prstGeom prst="ellipse">
              <a:avLst/>
            </a:prstGeom>
            <a:solidFill>
              <a:srgbClr val="EFF7F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Kosugi Maru" pitchFamily="2" charset="-120"/>
                <a:ea typeface="Kosugi Maru" pitchFamily="2" charset="-120"/>
              </a:endParaRPr>
            </a:p>
          </p:txBody>
        </p:sp>
        <p:sp>
          <p:nvSpPr>
            <p:cNvPr id="21" name="图形">
              <a:extLst>
                <a:ext uri="{FF2B5EF4-FFF2-40B4-BE49-F238E27FC236}">
                  <a16:creationId xmlns:a16="http://schemas.microsoft.com/office/drawing/2014/main" id="{C8BE28B5-CD77-4039-BA83-C708299BC042}"/>
                </a:ext>
              </a:extLst>
            </p:cNvPr>
            <p:cNvSpPr txBox="1"/>
            <p:nvPr/>
          </p:nvSpPr>
          <p:spPr>
            <a:xfrm>
              <a:off x="1293516" y="4404635"/>
              <a:ext cx="2425428" cy="12159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TW" altLang="en-US" sz="2600" b="1" dirty="0">
                  <a:solidFill>
                    <a:srgbClr val="FF0000"/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</a:rPr>
                <a:t>協助</a:t>
              </a:r>
              <a:r>
                <a:rPr lang="zh-TW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</a:rPr>
                <a:t>使用者</a:t>
              </a:r>
              <a:r>
                <a:rPr lang="zh-TW" altLang="en-US" sz="2600" b="1" dirty="0">
                  <a:solidFill>
                    <a:srgbClr val="FF0000"/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</a:rPr>
                <a:t>護理</a:t>
              </a:r>
              <a:endParaRPr lang="en-US" altLang="zh-TW" sz="2600" b="1" dirty="0">
                <a:solidFill>
                  <a:srgbClr val="FF0000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sugi Maru" pitchFamily="2" charset="-120"/>
                  <a:ea typeface="Kosugi Maru" pitchFamily="2" charset="-120"/>
                  <a:cs typeface="字魂58号-创中黑" panose="00000500000000000000" charset="-122"/>
                </a:rPr>
                <a:t>常見的傷口類型</a:t>
              </a:r>
              <a:endParaRPr lang="en-US" altLang="zh-TW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endParaRPr>
            </a:p>
          </p:txBody>
        </p:sp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643A5594-2BD6-401A-B5B0-AA98D9C41CB1}"/>
              </a:ext>
            </a:extLst>
          </p:cNvPr>
          <p:cNvSpPr/>
          <p:nvPr/>
        </p:nvSpPr>
        <p:spPr>
          <a:xfrm>
            <a:off x="2381234" y="4649810"/>
            <a:ext cx="2284547" cy="1545610"/>
          </a:xfrm>
          <a:prstGeom prst="ellipse">
            <a:avLst/>
          </a:prstGeom>
          <a:solidFill>
            <a:srgbClr val="E5F3F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1" name="图形">
            <a:extLst>
              <a:ext uri="{FF2B5EF4-FFF2-40B4-BE49-F238E27FC236}">
                <a16:creationId xmlns:a16="http://schemas.microsoft.com/office/drawing/2014/main" id="{037EB562-5C24-4D2C-AB53-D72095F05293}"/>
              </a:ext>
            </a:extLst>
          </p:cNvPr>
          <p:cNvSpPr txBox="1"/>
          <p:nvPr/>
        </p:nvSpPr>
        <p:spPr>
          <a:xfrm>
            <a:off x="2469679" y="4947862"/>
            <a:ext cx="2107656" cy="94950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TW" altLang="en-US" sz="2400" b="1" dirty="0">
                <a:solidFill>
                  <a:srgbClr val="FF0000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減少</a:t>
            </a:r>
            <a:endParaRPr lang="en-US" altLang="zh-TW" sz="2400" b="1" dirty="0">
              <a:solidFill>
                <a:srgbClr val="FF0000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  <a:p>
            <a:pPr algn="ctr">
              <a:lnSpc>
                <a:spcPct val="110000"/>
              </a:lnSpc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個人照護</a:t>
            </a:r>
            <a:r>
              <a:rPr lang="zh-TW" altLang="en-US" sz="2400" b="1" dirty="0">
                <a:solidFill>
                  <a:srgbClr val="FF0000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成本</a:t>
            </a:r>
            <a:endParaRPr lang="en-US" altLang="zh-TW" sz="2400" b="1" dirty="0">
              <a:solidFill>
                <a:srgbClr val="FF0000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D6652D9-5AD5-47B2-A460-A5008BE56E96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報告人：洪孟筠</a:t>
            </a:r>
          </a:p>
        </p:txBody>
      </p:sp>
    </p:spTree>
    <p:extLst>
      <p:ext uri="{BB962C8B-B14F-4D97-AF65-F5344CB8AC3E}">
        <p14:creationId xmlns:p14="http://schemas.microsoft.com/office/powerpoint/2010/main" val="20613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">
            <a:extLst>
              <a:ext uri="{FF2B5EF4-FFF2-40B4-BE49-F238E27FC236}">
                <a16:creationId xmlns:a16="http://schemas.microsoft.com/office/drawing/2014/main" id="{217C36D4-318F-40E6-AE0D-FF1BB3AF6AF1}"/>
              </a:ext>
            </a:extLst>
          </p:cNvPr>
          <p:cNvSpPr txBox="1"/>
          <p:nvPr/>
        </p:nvSpPr>
        <p:spPr>
          <a:xfrm>
            <a:off x="5008245" y="2613025"/>
            <a:ext cx="6205855" cy="1188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zh-TW" altLang="en-US" sz="7200" spc="75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Noto Sans" panose="020B0502040504020204" pitchFamily="34"/>
                <a:sym typeface="+mn-lt"/>
              </a:rPr>
              <a:t>系統目標</a:t>
            </a:r>
            <a:endParaRPr lang="zh-CN" altLang="en-US" sz="7200" spc="75" dirty="0">
              <a:solidFill>
                <a:srgbClr val="92CFC7"/>
              </a:solidFill>
              <a:effectLst/>
              <a:latin typeface="Kosugi Maru" pitchFamily="2" charset="-120"/>
              <a:ea typeface="Noto Sans TC" panose="020B0200000000000000" pitchFamily="34" charset="-120"/>
              <a:cs typeface="Noto Sans" panose="020B0502040504020204" pitchFamily="34"/>
              <a:sym typeface="+mn-lt"/>
            </a:endParaRPr>
          </a:p>
        </p:txBody>
      </p:sp>
      <p:sp>
        <p:nvSpPr>
          <p:cNvPr id="5" name="图形">
            <a:extLst>
              <a:ext uri="{FF2B5EF4-FFF2-40B4-BE49-F238E27FC236}">
                <a16:creationId xmlns:a16="http://schemas.microsoft.com/office/drawing/2014/main" id="{2D591316-8816-4B25-9DF4-0F2A9D7FDD32}"/>
              </a:ext>
            </a:extLst>
          </p:cNvPr>
          <p:cNvSpPr txBox="1"/>
          <p:nvPr/>
        </p:nvSpPr>
        <p:spPr>
          <a:xfrm>
            <a:off x="2777545" y="2837497"/>
            <a:ext cx="1499870" cy="144526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zh-TW" sz="8800" dirty="0">
                <a:ln>
                  <a:noFill/>
                </a:ln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0</a:t>
            </a:r>
            <a:r>
              <a:rPr lang="en-US" altLang="zh-TW" sz="8800" dirty="0">
                <a:ln>
                  <a:noFill/>
                </a:ln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思源黑体 CN Medium" panose="020B0600000000000000" charset="-122"/>
                <a:sym typeface="+mn-ea"/>
              </a:rPr>
              <a:t>2</a:t>
            </a:r>
            <a:endParaRPr lang="zh-TW" altLang="zh-TW" sz="8800" dirty="0">
              <a:ln>
                <a:noFill/>
              </a:ln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图形">
            <a:extLst>
              <a:ext uri="{FF2B5EF4-FFF2-40B4-BE49-F238E27FC236}">
                <a16:creationId xmlns:a16="http://schemas.microsoft.com/office/drawing/2014/main" id="{40D7CB28-CD13-4F11-802F-18379898DBB3}"/>
              </a:ext>
            </a:extLst>
          </p:cNvPr>
          <p:cNvSpPr txBox="1"/>
          <p:nvPr/>
        </p:nvSpPr>
        <p:spPr>
          <a:xfrm>
            <a:off x="4080192" y="2687320"/>
            <a:ext cx="441325" cy="400050"/>
          </a:xfrm>
          <a:prstGeom prst="rect">
            <a:avLst/>
          </a:prstGeom>
          <a:noFill/>
        </p:spPr>
        <p:txBody>
          <a:bodyPr wrap="none" rtlCol="0" anchor="t">
            <a:norm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思源黑体 CN Medium" panose="020B0600000000000000" charset="-122"/>
                <a:sym typeface="+mn-ea"/>
              </a:rPr>
              <a:t>二</a:t>
            </a:r>
            <a:endParaRPr lang="zh-TW" altLang="zh-TW" sz="2000" dirty="0">
              <a:ln>
                <a:noFill/>
              </a:ln>
              <a:solidFill>
                <a:schemeClr val="bg1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" name="图形">
            <a:extLst>
              <a:ext uri="{FF2B5EF4-FFF2-40B4-BE49-F238E27FC236}">
                <a16:creationId xmlns:a16="http://schemas.microsoft.com/office/drawing/2014/main" id="{47AEEDB8-C95E-4D76-86AF-686543825C58}"/>
              </a:ext>
            </a:extLst>
          </p:cNvPr>
          <p:cNvSpPr txBox="1"/>
          <p:nvPr/>
        </p:nvSpPr>
        <p:spPr>
          <a:xfrm>
            <a:off x="5061540" y="3836470"/>
            <a:ext cx="5861685" cy="7105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思源黑体 CN Normal" panose="020B0400000000000000" charset="-122"/>
                <a:sym typeface="+mn-ea"/>
              </a:rPr>
              <a:t>系統核心價值、系統功能介紹</a:t>
            </a:r>
            <a:endParaRPr lang="zh-TW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FD4C23-FCB5-4B4C-9AF7-91BA4BD78C7F}"/>
              </a:ext>
            </a:extLst>
          </p:cNvPr>
          <p:cNvSpPr txBox="1"/>
          <p:nvPr/>
        </p:nvSpPr>
        <p:spPr>
          <a:xfrm>
            <a:off x="4938795" y="4398507"/>
            <a:ext cx="2961621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報告人：吳沁學、王暘嘉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3F93EA-27DB-4FB0-B019-E374ACCC59D4}"/>
              </a:ext>
            </a:extLst>
          </p:cNvPr>
          <p:cNvCxnSpPr/>
          <p:nvPr/>
        </p:nvCxnSpPr>
        <p:spPr>
          <a:xfrm>
            <a:off x="5173882" y="4329057"/>
            <a:ext cx="3287210" cy="0"/>
          </a:xfrm>
          <a:prstGeom prst="line">
            <a:avLst/>
          </a:prstGeom>
          <a:ln w="28575">
            <a:solidFill>
              <a:srgbClr val="65B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32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形">
            <a:extLst>
              <a:ext uri="{FF2B5EF4-FFF2-40B4-BE49-F238E27FC236}">
                <a16:creationId xmlns:a16="http://schemas.microsoft.com/office/drawing/2014/main" id="{AD629CB5-395E-425D-A10A-24C302D7A173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系統目標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C8AB3B3-BC20-4464-8353-F47041F3698E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2" name="图形">
            <a:extLst>
              <a:ext uri="{FF2B5EF4-FFF2-40B4-BE49-F238E27FC236}">
                <a16:creationId xmlns:a16="http://schemas.microsoft.com/office/drawing/2014/main" id="{379AE3C0-E530-4F7D-83C1-E1A66D747129}"/>
              </a:ext>
            </a:extLst>
          </p:cNvPr>
          <p:cNvSpPr txBox="1"/>
          <p:nvPr/>
        </p:nvSpPr>
        <p:spPr>
          <a:xfrm>
            <a:off x="8476705" y="42341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系統核心</a:t>
            </a:r>
            <a:endParaRPr lang="en-US" altLang="zh-TW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21313D0-ACE6-4FE4-82F9-821FF7213FE9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4" name="图形">
            <a:extLst>
              <a:ext uri="{FF2B5EF4-FFF2-40B4-BE49-F238E27FC236}">
                <a16:creationId xmlns:a16="http://schemas.microsoft.com/office/drawing/2014/main" id="{8CE56CFB-36B8-4BD1-8F0F-76B64269A552}"/>
              </a:ext>
            </a:extLst>
          </p:cNvPr>
          <p:cNvSpPr txBox="1"/>
          <p:nvPr/>
        </p:nvSpPr>
        <p:spPr>
          <a:xfrm>
            <a:off x="10346145" y="42151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系統功能</a:t>
            </a:r>
            <a:endParaRPr lang="en-US" altLang="zh-TW" sz="2200" b="1" dirty="0"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06FCF861-829D-4A4B-8F5C-4ED6E871A224}"/>
              </a:ext>
            </a:extLst>
          </p:cNvPr>
          <p:cNvSpPr txBox="1"/>
          <p:nvPr/>
        </p:nvSpPr>
        <p:spPr>
          <a:xfrm>
            <a:off x="2241748" y="3617283"/>
            <a:ext cx="5584336" cy="5714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Kosugi Maru" pitchFamily="2" charset="-120"/>
                <a:ea typeface="Kosugi Maru" pitchFamily="2" charset="-120"/>
                <a:cs typeface="字魂152号-机甲超级黑" panose="00000500000000000000" charset="-122"/>
                <a:sym typeface="+mn-ea"/>
              </a:rPr>
              <a:t>考量使用者在照護過程中的需求</a:t>
            </a:r>
            <a:endParaRPr lang="zh-CN" altLang="en-US" sz="2800" kern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Kosugi Maru" pitchFamily="2" charset="-120"/>
              <a:ea typeface="Noto Sans TC" panose="020B0200000000000000" pitchFamily="34" charset="-120"/>
              <a:cs typeface="字魂152号-机甲超级黑" panose="00000500000000000000" charset="-122"/>
              <a:sym typeface="+mn-ea"/>
            </a:endParaRPr>
          </a:p>
        </p:txBody>
      </p:sp>
      <p:sp>
        <p:nvSpPr>
          <p:cNvPr id="21" name="图形">
            <a:extLst>
              <a:ext uri="{FF2B5EF4-FFF2-40B4-BE49-F238E27FC236}">
                <a16:creationId xmlns:a16="http://schemas.microsoft.com/office/drawing/2014/main" id="{1F672D5D-AC66-4BCB-9D99-F4B3C3AE736C}"/>
              </a:ext>
            </a:extLst>
          </p:cNvPr>
          <p:cNvSpPr/>
          <p:nvPr/>
        </p:nvSpPr>
        <p:spPr>
          <a:xfrm>
            <a:off x="1484551" y="2251624"/>
            <a:ext cx="576589" cy="57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字魂152号-机甲超级黑" panose="00000500000000000000" charset="-122"/>
            </a:endParaRPr>
          </a:p>
        </p:txBody>
      </p:sp>
      <p:sp>
        <p:nvSpPr>
          <p:cNvPr id="22" name="图形">
            <a:extLst>
              <a:ext uri="{FF2B5EF4-FFF2-40B4-BE49-F238E27FC236}">
                <a16:creationId xmlns:a16="http://schemas.microsoft.com/office/drawing/2014/main" id="{AE25613E-78DC-4265-809B-E509BE8BB715}"/>
              </a:ext>
            </a:extLst>
          </p:cNvPr>
          <p:cNvSpPr>
            <a:spLocks noEditPoints="1"/>
          </p:cNvSpPr>
          <p:nvPr/>
        </p:nvSpPr>
        <p:spPr bwMode="auto">
          <a:xfrm>
            <a:off x="1567836" y="2358304"/>
            <a:ext cx="349157" cy="34607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ar-SA">
              <a:solidFill>
                <a:schemeClr val="bg1"/>
              </a:solidFill>
              <a:cs typeface="字魂152号-机甲超级黑" panose="00000500000000000000" charset="-122"/>
            </a:endParaRPr>
          </a:p>
        </p:txBody>
      </p:sp>
      <p:sp>
        <p:nvSpPr>
          <p:cNvPr id="23" name="图形">
            <a:extLst>
              <a:ext uri="{FF2B5EF4-FFF2-40B4-BE49-F238E27FC236}">
                <a16:creationId xmlns:a16="http://schemas.microsoft.com/office/drawing/2014/main" id="{787D3522-13E8-44D1-8CCB-3F41BA2EAD73}"/>
              </a:ext>
            </a:extLst>
          </p:cNvPr>
          <p:cNvSpPr txBox="1"/>
          <p:nvPr/>
        </p:nvSpPr>
        <p:spPr>
          <a:xfrm>
            <a:off x="2241748" y="2292899"/>
            <a:ext cx="5955010" cy="4889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zh-TW" altLang="en-US" sz="2800" b="1" kern="0" dirty="0">
                <a:solidFill>
                  <a:srgbClr val="FF0000"/>
                </a:solidFill>
                <a:uFillTx/>
                <a:latin typeface="Kosugi Maru" pitchFamily="2" charset="-120"/>
                <a:ea typeface="Kosugi Maru" pitchFamily="2" charset="-120"/>
                <a:cs typeface="字魂152号-机甲超级黑" panose="00000500000000000000" charset="-122"/>
                <a:sym typeface="+mn-ea"/>
              </a:rPr>
              <a:t>協助</a:t>
            </a:r>
            <a:r>
              <a:rPr lang="zh-TW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Kosugi Maru" pitchFamily="2" charset="-120"/>
                <a:ea typeface="Kosugi Maru" pitchFamily="2" charset="-120"/>
                <a:cs typeface="字魂152号-机甲超级黑" panose="00000500000000000000" charset="-122"/>
                <a:sym typeface="+mn-ea"/>
              </a:rPr>
              <a:t>使用者有效進行</a:t>
            </a:r>
            <a:r>
              <a:rPr lang="zh-TW" altLang="en-US" sz="2800" b="1" kern="0" dirty="0">
                <a:solidFill>
                  <a:srgbClr val="FF0000"/>
                </a:solidFill>
                <a:latin typeface="Kosugi Maru" pitchFamily="2" charset="-120"/>
                <a:ea typeface="Kosugi Maru" pitchFamily="2" charset="-120"/>
                <a:sym typeface="+mn-ea"/>
              </a:rPr>
              <a:t>日常傷口</a:t>
            </a:r>
            <a:r>
              <a:rPr lang="zh-TW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Kosugi Maru" pitchFamily="2" charset="-120"/>
                <a:ea typeface="Kosugi Maru" pitchFamily="2" charset="-120"/>
                <a:cs typeface="字魂152号-机甲超级黑" panose="00000500000000000000" charset="-122"/>
                <a:sym typeface="+mn-ea"/>
              </a:rPr>
              <a:t>護理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Kosugi Maru" pitchFamily="2" charset="-120"/>
              <a:ea typeface="Noto Sans TC" panose="020B0200000000000000" pitchFamily="34" charset="-120"/>
              <a:cs typeface="字魂152号-机甲超级黑" panose="00000500000000000000" charset="-122"/>
              <a:sym typeface="+mn-ea"/>
            </a:endParaRPr>
          </a:p>
        </p:txBody>
      </p:sp>
      <p:sp>
        <p:nvSpPr>
          <p:cNvPr id="25" name="图形">
            <a:extLst>
              <a:ext uri="{FF2B5EF4-FFF2-40B4-BE49-F238E27FC236}">
                <a16:creationId xmlns:a16="http://schemas.microsoft.com/office/drawing/2014/main" id="{02155CA3-01E7-434D-90B5-FA29DD676511}"/>
              </a:ext>
            </a:extLst>
          </p:cNvPr>
          <p:cNvSpPr/>
          <p:nvPr/>
        </p:nvSpPr>
        <p:spPr>
          <a:xfrm>
            <a:off x="1484551" y="4976383"/>
            <a:ext cx="576589" cy="57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字魂152号-机甲超级黑" panose="00000500000000000000" charset="-122"/>
            </a:endParaRPr>
          </a:p>
        </p:txBody>
      </p:sp>
      <p:sp>
        <p:nvSpPr>
          <p:cNvPr id="26" name="图形">
            <a:extLst>
              <a:ext uri="{FF2B5EF4-FFF2-40B4-BE49-F238E27FC236}">
                <a16:creationId xmlns:a16="http://schemas.microsoft.com/office/drawing/2014/main" id="{ACF20E79-F524-4E8F-8647-CBE61AAAAA4E}"/>
              </a:ext>
            </a:extLst>
          </p:cNvPr>
          <p:cNvSpPr>
            <a:spLocks noEditPoints="1"/>
          </p:cNvSpPr>
          <p:nvPr/>
        </p:nvSpPr>
        <p:spPr bwMode="auto">
          <a:xfrm>
            <a:off x="1567836" y="5083063"/>
            <a:ext cx="349157" cy="34607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ar-SA">
              <a:solidFill>
                <a:schemeClr val="bg1"/>
              </a:solidFill>
              <a:cs typeface="字魂152号-机甲超级黑" panose="00000500000000000000" charset="-122"/>
            </a:endParaRPr>
          </a:p>
        </p:txBody>
      </p:sp>
      <p:sp>
        <p:nvSpPr>
          <p:cNvPr id="27" name="图形">
            <a:extLst>
              <a:ext uri="{FF2B5EF4-FFF2-40B4-BE49-F238E27FC236}">
                <a16:creationId xmlns:a16="http://schemas.microsoft.com/office/drawing/2014/main" id="{90C709AF-E18C-4C9F-8EAD-2A934BA9740E}"/>
              </a:ext>
            </a:extLst>
          </p:cNvPr>
          <p:cNvSpPr txBox="1"/>
          <p:nvPr/>
        </p:nvSpPr>
        <p:spPr>
          <a:xfrm>
            <a:off x="2241748" y="4976383"/>
            <a:ext cx="4390190" cy="5715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/>
            <a:r>
              <a:rPr lang="zh-TW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Kosugi Maru" pitchFamily="2" charset="-120"/>
                <a:ea typeface="Kosugi Maru" pitchFamily="2" charset="-120"/>
                <a:cs typeface="字魂152号-机甲超级黑" panose="00000500000000000000" charset="-122"/>
                <a:sym typeface="+mn-ea"/>
              </a:rPr>
              <a:t>提供即時且個人化的服務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Kosugi Maru" pitchFamily="2" charset="-120"/>
              <a:ea typeface="Noto Sans TC" panose="020B0200000000000000" pitchFamily="34" charset="-120"/>
              <a:cs typeface="字魂152号-机甲超级黑" panose="00000500000000000000" charset="-122"/>
              <a:sym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2F4AB7-3692-423C-8BAA-72AAE1BC2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83" y="1941099"/>
            <a:ext cx="2678074" cy="3911801"/>
          </a:xfrm>
          <a:prstGeom prst="rect">
            <a:avLst/>
          </a:prstGeom>
        </p:spPr>
      </p:pic>
      <p:sp>
        <p:nvSpPr>
          <p:cNvPr id="20" name="图形">
            <a:extLst>
              <a:ext uri="{FF2B5EF4-FFF2-40B4-BE49-F238E27FC236}">
                <a16:creationId xmlns:a16="http://schemas.microsoft.com/office/drawing/2014/main" id="{C3E3443A-849F-4618-B757-F532639BEDF8}"/>
              </a:ext>
            </a:extLst>
          </p:cNvPr>
          <p:cNvSpPr/>
          <p:nvPr/>
        </p:nvSpPr>
        <p:spPr>
          <a:xfrm>
            <a:off x="1484551" y="3614003"/>
            <a:ext cx="576589" cy="57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字魂152号-机甲超级黑" panose="00000500000000000000" charset="-122"/>
            </a:endParaRPr>
          </a:p>
        </p:txBody>
      </p:sp>
      <p:sp>
        <p:nvSpPr>
          <p:cNvPr id="24" name="图形">
            <a:extLst>
              <a:ext uri="{FF2B5EF4-FFF2-40B4-BE49-F238E27FC236}">
                <a16:creationId xmlns:a16="http://schemas.microsoft.com/office/drawing/2014/main" id="{4E5DAF70-8A7A-4021-A115-0D12DB39184D}"/>
              </a:ext>
            </a:extLst>
          </p:cNvPr>
          <p:cNvSpPr>
            <a:spLocks noEditPoints="1"/>
          </p:cNvSpPr>
          <p:nvPr/>
        </p:nvSpPr>
        <p:spPr bwMode="auto">
          <a:xfrm>
            <a:off x="1567836" y="3720683"/>
            <a:ext cx="349157" cy="34607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ar-SA">
              <a:solidFill>
                <a:schemeClr val="bg1"/>
              </a:solidFill>
              <a:cs typeface="字魂152号-机甲超级黑" panose="00000500000000000000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6EF969-2AEE-4A97-9CB8-6C09E36419D6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報告人：吳沁學</a:t>
            </a:r>
          </a:p>
        </p:txBody>
      </p:sp>
    </p:spTree>
    <p:extLst>
      <p:ext uri="{BB962C8B-B14F-4D97-AF65-F5344CB8AC3E}">
        <p14:creationId xmlns:p14="http://schemas.microsoft.com/office/powerpoint/2010/main" val="160839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形">
            <a:extLst>
              <a:ext uri="{FF2B5EF4-FFF2-40B4-BE49-F238E27FC236}">
                <a16:creationId xmlns:a16="http://schemas.microsoft.com/office/drawing/2014/main" id="{AD629CB5-395E-425D-A10A-24C302D7A173}"/>
              </a:ext>
            </a:extLst>
          </p:cNvPr>
          <p:cNvSpPr txBox="1"/>
          <p:nvPr/>
        </p:nvSpPr>
        <p:spPr>
          <a:xfrm>
            <a:off x="861060" y="602380"/>
            <a:ext cx="2110740" cy="623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700" b="1" dirty="0">
                <a:solidFill>
                  <a:srgbClr val="92CFC7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系統目標</a:t>
            </a:r>
            <a:endParaRPr lang="en-US" altLang="zh-TW" sz="3700" b="1" dirty="0">
              <a:solidFill>
                <a:srgbClr val="92CFC7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A34BEFA-092C-496E-9DE1-842EC23BE584}"/>
              </a:ext>
            </a:extLst>
          </p:cNvPr>
          <p:cNvSpPr/>
          <p:nvPr/>
        </p:nvSpPr>
        <p:spPr>
          <a:xfrm>
            <a:off x="8306118" y="398780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CBE7E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0" name="图形">
            <a:extLst>
              <a:ext uri="{FF2B5EF4-FFF2-40B4-BE49-F238E27FC236}">
                <a16:creationId xmlns:a16="http://schemas.microsoft.com/office/drawing/2014/main" id="{6A0958F6-ED81-43E7-9906-59F38E848B26}"/>
              </a:ext>
            </a:extLst>
          </p:cNvPr>
          <p:cNvSpPr txBox="1"/>
          <p:nvPr/>
        </p:nvSpPr>
        <p:spPr>
          <a:xfrm>
            <a:off x="8476705" y="434848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200" b="1" dirty="0">
                <a:solidFill>
                  <a:schemeClr val="bg1"/>
                </a:solidFill>
                <a:latin typeface="Kosugi Maru" pitchFamily="2" charset="-120"/>
                <a:ea typeface="Kosugi Maru" pitchFamily="2" charset="-120"/>
                <a:cs typeface="字魂58号-创中黑" panose="00000500000000000000" charset="-122"/>
              </a:rPr>
              <a:t>系統核心</a:t>
            </a:r>
            <a:endParaRPr lang="en-US" altLang="zh-TW" sz="2200" b="1" dirty="0">
              <a:solidFill>
                <a:schemeClr val="bg1"/>
              </a:solidFill>
              <a:latin typeface="Kosugi Maru" pitchFamily="2" charset="-120"/>
              <a:ea typeface="Kosugi Maru" pitchFamily="2" charset="-120"/>
              <a:cs typeface="字魂58号-创中黑" panose="00000500000000000000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1D141BD-CD03-49D5-9456-1EF4D9EAB02C}"/>
              </a:ext>
            </a:extLst>
          </p:cNvPr>
          <p:cNvSpPr/>
          <p:nvPr/>
        </p:nvSpPr>
        <p:spPr>
          <a:xfrm>
            <a:off x="10175558" y="396875"/>
            <a:ext cx="1620000" cy="487680"/>
          </a:xfrm>
          <a:prstGeom prst="roundRect">
            <a:avLst>
              <a:gd name="adj" fmla="val 50000"/>
            </a:avLst>
          </a:prstGeom>
          <a:solidFill>
            <a:srgbClr val="BAE0DD"/>
          </a:solidFill>
          <a:ln w="38100">
            <a:solidFill>
              <a:srgbClr val="6EBEB8"/>
            </a:solidFill>
          </a:ln>
          <a:effectLst>
            <a:outerShdw blurRad="63500" sx="102000" sy="102000" algn="ctr" rotWithShape="0">
              <a:schemeClr val="bg2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Kosugi Maru" pitchFamily="2" charset="-120"/>
              <a:ea typeface="Kosugi Maru" pitchFamily="2" charset="-120"/>
            </a:endParaRPr>
          </a:p>
        </p:txBody>
      </p:sp>
      <p:sp>
        <p:nvSpPr>
          <p:cNvPr id="17" name="图形">
            <a:extLst>
              <a:ext uri="{FF2B5EF4-FFF2-40B4-BE49-F238E27FC236}">
                <a16:creationId xmlns:a16="http://schemas.microsoft.com/office/drawing/2014/main" id="{4B9D8E87-89EA-4199-AC78-DBA9FA76B301}"/>
              </a:ext>
            </a:extLst>
          </p:cNvPr>
          <p:cNvSpPr txBox="1"/>
          <p:nvPr/>
        </p:nvSpPr>
        <p:spPr>
          <a:xfrm>
            <a:off x="10346145" y="432943"/>
            <a:ext cx="1278826" cy="4155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defRPr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Kosugi Maru" pitchFamily="2" charset="-120"/>
                <a:ea typeface="Kosugi Maru" pitchFamily="2" charset="-120"/>
              </a:rPr>
              <a:t>系統功能</a:t>
            </a:r>
            <a:endParaRPr lang="en-US" altLang="zh-TW" dirty="0">
              <a:latin typeface="Kosugi Maru" pitchFamily="2" charset="-120"/>
              <a:ea typeface="Kosugi Maru" pitchFamily="2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C92AE84-6306-4BEC-8F04-13B1D283240E}"/>
              </a:ext>
            </a:extLst>
          </p:cNvPr>
          <p:cNvGrpSpPr/>
          <p:nvPr/>
        </p:nvGrpSpPr>
        <p:grpSpPr>
          <a:xfrm>
            <a:off x="1102221" y="2670941"/>
            <a:ext cx="2733675" cy="2182496"/>
            <a:chOff x="1535689" y="2755900"/>
            <a:chExt cx="2733675" cy="2182496"/>
          </a:xfrm>
        </p:grpSpPr>
        <p:sp>
          <p:nvSpPr>
            <p:cNvPr id="19" name="图形">
              <a:extLst>
                <a:ext uri="{FF2B5EF4-FFF2-40B4-BE49-F238E27FC236}">
                  <a16:creationId xmlns:a16="http://schemas.microsoft.com/office/drawing/2014/main" id="{89A20C8A-4486-421B-9FB4-36F4AD608AD2}"/>
                </a:ext>
              </a:extLst>
            </p:cNvPr>
            <p:cNvSpPr/>
            <p:nvPr/>
          </p:nvSpPr>
          <p:spPr>
            <a:xfrm>
              <a:off x="1535689" y="3098800"/>
              <a:ext cx="2733675" cy="183959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Kosugi Maru" pitchFamily="2" charset="-120"/>
                <a:cs typeface="字魂58号-创中黑" panose="00000500000000000000" charset="-122"/>
              </a:endParaRPr>
            </a:p>
          </p:txBody>
        </p:sp>
        <p:grpSp>
          <p:nvGrpSpPr>
            <p:cNvPr id="26" name="组合 3">
              <a:extLst>
                <a:ext uri="{FF2B5EF4-FFF2-40B4-BE49-F238E27FC236}">
                  <a16:creationId xmlns:a16="http://schemas.microsoft.com/office/drawing/2014/main" id="{88D228FC-B071-417B-A5A4-152D076F0B33}"/>
                </a:ext>
              </a:extLst>
            </p:cNvPr>
            <p:cNvGrpSpPr/>
            <p:nvPr/>
          </p:nvGrpSpPr>
          <p:grpSpPr>
            <a:xfrm>
              <a:off x="2566611" y="2755900"/>
              <a:ext cx="671830" cy="673735"/>
              <a:chOff x="5202" y="5131"/>
              <a:chExt cx="1058" cy="1061"/>
            </a:xfrm>
          </p:grpSpPr>
          <p:sp>
            <p:nvSpPr>
              <p:cNvPr id="54" name="图形">
                <a:extLst>
                  <a:ext uri="{FF2B5EF4-FFF2-40B4-BE49-F238E27FC236}">
                    <a16:creationId xmlns:a16="http://schemas.microsoft.com/office/drawing/2014/main" id="{481EA2FC-6E52-4040-9897-C62F9E007C1B}"/>
                  </a:ext>
                </a:extLst>
              </p:cNvPr>
              <p:cNvSpPr/>
              <p:nvPr/>
            </p:nvSpPr>
            <p:spPr>
              <a:xfrm>
                <a:off x="5202" y="5131"/>
                <a:ext cx="1058" cy="1061"/>
              </a:xfrm>
              <a:custGeom>
                <a:avLst/>
                <a:gdLst>
                  <a:gd name="txL" fmla="*/ 0 w 271"/>
                  <a:gd name="txT" fmla="*/ 0 h 271"/>
                  <a:gd name="txR" fmla="*/ 271 w 271"/>
                  <a:gd name="txB" fmla="*/ 271 h 271"/>
                </a:gdLst>
                <a:ahLst/>
                <a:cxnLst>
                  <a:cxn ang="0">
                    <a:pos x="104722" y="74794"/>
                  </a:cxn>
                  <a:cxn ang="0">
                    <a:pos x="406465" y="103287"/>
                  </a:cxn>
                  <a:cxn ang="0">
                    <a:pos x="378066" y="406025"/>
                  </a:cxn>
                  <a:cxn ang="0">
                    <a:pos x="76323" y="377532"/>
                  </a:cxn>
                  <a:cxn ang="0">
                    <a:pos x="104722" y="74794"/>
                  </a:cxn>
                </a:cxnLst>
                <a:rect l="txL" t="txT" r="txR" b="txB"/>
                <a:pathLst>
                  <a:path w="271" h="271">
                    <a:moveTo>
                      <a:pt x="59" y="42"/>
                    </a:moveTo>
                    <a:cubicBezTo>
                      <a:pt x="110" y="0"/>
                      <a:pt x="186" y="7"/>
                      <a:pt x="229" y="58"/>
                    </a:cubicBezTo>
                    <a:cubicBezTo>
                      <a:pt x="271" y="110"/>
                      <a:pt x="264" y="186"/>
                      <a:pt x="213" y="228"/>
                    </a:cubicBezTo>
                    <a:cubicBezTo>
                      <a:pt x="161" y="271"/>
                      <a:pt x="85" y="264"/>
                      <a:pt x="43" y="212"/>
                    </a:cubicBezTo>
                    <a:cubicBezTo>
                      <a:pt x="0" y="161"/>
                      <a:pt x="7" y="85"/>
                      <a:pt x="59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Kosugi Maru" pitchFamily="2" charset="-120"/>
                  <a:cs typeface="字魂58号-创中黑" panose="00000500000000000000" charset="-122"/>
                </a:endParaRPr>
              </a:p>
            </p:txBody>
          </p:sp>
          <p:sp>
            <p:nvSpPr>
              <p:cNvPr id="55" name="图形">
                <a:extLst>
                  <a:ext uri="{FF2B5EF4-FFF2-40B4-BE49-F238E27FC236}">
                    <a16:creationId xmlns:a16="http://schemas.microsoft.com/office/drawing/2014/main" id="{0292842D-DA24-4253-ACB0-085E7C375747}"/>
                  </a:ext>
                </a:extLst>
              </p:cNvPr>
              <p:cNvSpPr/>
              <p:nvPr/>
            </p:nvSpPr>
            <p:spPr>
              <a:xfrm>
                <a:off x="5417" y="5396"/>
                <a:ext cx="628" cy="562"/>
              </a:xfrm>
              <a:custGeom>
                <a:avLst/>
                <a:gdLst>
                  <a:gd name="txL" fmla="*/ 0 w 161"/>
                  <a:gd name="txT" fmla="*/ 0 h 144"/>
                  <a:gd name="txR" fmla="*/ 161 w 161"/>
                  <a:gd name="txB" fmla="*/ 144 h 144"/>
                </a:gdLst>
                <a:ahLst/>
                <a:cxnLst>
                  <a:cxn ang="0">
                    <a:pos x="141988" y="55022"/>
                  </a:cxn>
                  <a:cxn ang="0">
                    <a:pos x="70994" y="1775"/>
                  </a:cxn>
                  <a:cxn ang="0">
                    <a:pos x="5325" y="88746"/>
                  </a:cxn>
                  <a:cxn ang="0">
                    <a:pos x="140213" y="255588"/>
                  </a:cxn>
                  <a:cxn ang="0">
                    <a:pos x="280425" y="90521"/>
                  </a:cxn>
                  <a:cxn ang="0">
                    <a:pos x="214756" y="3550"/>
                  </a:cxn>
                  <a:cxn ang="0">
                    <a:pos x="141988" y="55022"/>
                  </a:cxn>
                </a:cxnLst>
                <a:rect l="txL" t="txT" r="txR" b="txB"/>
                <a:pathLst>
                  <a:path w="161" h="144">
                    <a:moveTo>
                      <a:pt x="80" y="31"/>
                    </a:moveTo>
                    <a:cubicBezTo>
                      <a:pt x="73" y="11"/>
                      <a:pt x="60" y="0"/>
                      <a:pt x="40" y="1"/>
                    </a:cubicBezTo>
                    <a:cubicBezTo>
                      <a:pt x="11" y="3"/>
                      <a:pt x="0" y="23"/>
                      <a:pt x="3" y="50"/>
                    </a:cubicBezTo>
                    <a:cubicBezTo>
                      <a:pt x="6" y="83"/>
                      <a:pt x="49" y="103"/>
                      <a:pt x="79" y="144"/>
                    </a:cubicBezTo>
                    <a:cubicBezTo>
                      <a:pt x="110" y="103"/>
                      <a:pt x="154" y="84"/>
                      <a:pt x="158" y="51"/>
                    </a:cubicBezTo>
                    <a:cubicBezTo>
                      <a:pt x="161" y="24"/>
                      <a:pt x="150" y="4"/>
                      <a:pt x="121" y="2"/>
                    </a:cubicBezTo>
                    <a:cubicBezTo>
                      <a:pt x="101" y="0"/>
                      <a:pt x="89" y="11"/>
                      <a:pt x="80" y="31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sugi Maru" pitchFamily="2" charset="-120"/>
                  <a:cs typeface="字魂58号-创中黑" panose="00000500000000000000" charset="-122"/>
                </a:endParaRPr>
              </a:p>
            </p:txBody>
          </p:sp>
        </p:grpSp>
        <p:sp>
          <p:nvSpPr>
            <p:cNvPr id="30" name="图形">
              <a:extLst>
                <a:ext uri="{FF2B5EF4-FFF2-40B4-BE49-F238E27FC236}">
                  <a16:creationId xmlns:a16="http://schemas.microsoft.com/office/drawing/2014/main" id="{ED33315C-1CE4-4F13-AF20-08AD284DA4B9}"/>
                </a:ext>
              </a:extLst>
            </p:cNvPr>
            <p:cNvSpPr txBox="1"/>
            <p:nvPr/>
          </p:nvSpPr>
          <p:spPr>
            <a:xfrm>
              <a:off x="1617107" y="3912034"/>
              <a:ext cx="2570481" cy="914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just">
                <a:lnSpc>
                  <a:spcPct val="120000"/>
                </a:lnSpc>
              </a:pPr>
              <a:r>
                <a:rPr lang="zh-TW" altLang="en-US" sz="15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字魂58号-创中黑" panose="00000500000000000000" charset="-122"/>
                  <a:sym typeface="+mn-ea"/>
                </a:rPr>
                <a:t>即時辨識傷口類型，提供使用者護理建議與癒合時間。</a:t>
              </a:r>
              <a:endParaRPr lang="en-US" altLang="zh-TW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字魂58号-创中黑" panose="00000500000000000000" charset="-122"/>
                <a:sym typeface="+mn-ea"/>
              </a:endParaRPr>
            </a:p>
          </p:txBody>
        </p:sp>
        <p:sp>
          <p:nvSpPr>
            <p:cNvPr id="31" name="图形">
              <a:extLst>
                <a:ext uri="{FF2B5EF4-FFF2-40B4-BE49-F238E27FC236}">
                  <a16:creationId xmlns:a16="http://schemas.microsoft.com/office/drawing/2014/main" id="{432C766D-01AB-43AF-BF94-34D89BE1C58F}"/>
                </a:ext>
              </a:extLst>
            </p:cNvPr>
            <p:cNvSpPr/>
            <p:nvPr/>
          </p:nvSpPr>
          <p:spPr>
            <a:xfrm>
              <a:off x="1601094" y="3491865"/>
              <a:ext cx="2576195" cy="37465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noAutofit/>
            </a:bodyPr>
            <a:lstStyle/>
            <a:p>
              <a:pPr algn="ctr" fontAlgn="auto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SC Medium" panose="020B0600000000000000" pitchFamily="34" charset="-128"/>
                  <a:ea typeface="Noto Sans SC Medium" panose="020B0600000000000000" pitchFamily="34" charset="-128"/>
                  <a:cs typeface="Malgun Gothic Semilight" panose="020B0502040204020203" pitchFamily="34" charset="-120"/>
                  <a:sym typeface="+mn-ea"/>
                </a:rPr>
                <a:t>傷口辨識及護理建議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Malgun Gothic Semilight" panose="020B0502040204020203" pitchFamily="34" charset="-120"/>
                <a:sym typeface="+mn-ea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2CC6A3AC-A8C0-49F3-B34C-9CA281F45E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12" y="1111115"/>
            <a:ext cx="2366821" cy="525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A801799-B359-412C-B938-49473F36BA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58" y="1111273"/>
            <a:ext cx="2366678" cy="5259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1857BE26-058A-44DE-814D-5648A2C9550B}"/>
              </a:ext>
            </a:extLst>
          </p:cNvPr>
          <p:cNvSpPr txBox="1"/>
          <p:nvPr/>
        </p:nvSpPr>
        <p:spPr>
          <a:xfrm>
            <a:off x="5040693" y="6461640"/>
            <a:ext cx="2110615" cy="3689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 b="1">
                <a:solidFill>
                  <a:schemeClr val="accent1">
                    <a:lumMod val="7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字魂58号-创中黑" panose="00000500000000000000" charset="-122"/>
              </a:defRPr>
            </a:lvl1pPr>
          </a:lstStyle>
          <a:p>
            <a:r>
              <a:rPr lang="zh-TW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SC Medium" panose="020B0600000000000000" pitchFamily="34" charset="-128"/>
                <a:ea typeface="Noto Sans SC Medium" panose="020B0600000000000000" pitchFamily="34" charset="-128"/>
                <a:cs typeface="Noto Naskh Arabic" panose="020B0502040504020204" pitchFamily="34" charset="-78"/>
              </a:rPr>
              <a:t>報告人：王暘嘉</a:t>
            </a:r>
            <a:endParaRPr lang="en-US" altLang="zh-TW" sz="1800" dirty="0">
              <a:solidFill>
                <a:schemeClr val="tx1">
                  <a:lumMod val="50000"/>
                  <a:lumOff val="50000"/>
                </a:schemeClr>
              </a:solidFill>
              <a:latin typeface="Noto Sans SC Medium" panose="020B0600000000000000" pitchFamily="34" charset="-128"/>
              <a:ea typeface="Noto Sans SC Medium" panose="020B0600000000000000" pitchFamily="34" charset="-128"/>
              <a:cs typeface="Noto Naskh Arabic" panose="020B05020405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475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KSO_DOCER_TEMPLATE_OPEN_ONCE_MARK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4"/>
  <p:tag name="MH_TYPE" val="Oth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3"/>
  <p:tag name="MH_TYPE" val="Oth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3"/>
  <p:tag name="MH_TYPE" val="Sub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4"/>
  <p:tag name="MH_TYPE" val="Oth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1"/>
  <p:tag name="MH_TYPE" val="Oth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1"/>
  <p:tag name="MH_TYPE" val="Sub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2"/>
  <p:tag name="MH_TYPE" val="Oth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3"/>
  <p:tag name="MH_TYPE" val="Oth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3"/>
  <p:tag name="MH_TYPE" val="Sub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4"/>
  <p:tag name="MH_TYPE" val="Oth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3"/>
  <p:tag name="MH_TYPE" val="Oth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3"/>
  <p:tag name="MH_TYPE" val="Sub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4"/>
  <p:tag name="MH_TYPE" val="Oth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1"/>
  <p:tag name="MH_TYPE" val="Oth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1"/>
  <p:tag name="MH_TYPE" val="Sub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2"/>
  <p:tag name="MH_TYPE" val="Oth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PECIAL_SOURCE" val="bdnull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1"/>
  <p:tag name="MH_TYPE" val="Oth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1"/>
  <p:tag name="MH_TYPE" val="Sub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2"/>
  <p:tag name="MH_TYPE" val="Oth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3"/>
  <p:tag name="MH_TYPE" val="Oth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3211949"/>
  <p:tag name="MH_LIBRARY" val="GRAPHIC"/>
  <p:tag name="MH_ORDER" val="3"/>
  <p:tag name="MH_TYPE" val="SubTitle"/>
</p:tagLst>
</file>

<file path=ppt/theme/theme1.xml><?xml version="1.0" encoding="utf-8"?>
<a:theme xmlns:a="http://schemas.openxmlformats.org/drawingml/2006/main" name="Office 主题​​">
  <a:themeElements>
    <a:clrScheme name="自定义 739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92CFC7"/>
      </a:accent1>
      <a:accent2>
        <a:srgbClr val="C9E7E5"/>
      </a:accent2>
      <a:accent3>
        <a:srgbClr val="92CFC7"/>
      </a:accent3>
      <a:accent4>
        <a:srgbClr val="C9E7E5"/>
      </a:accent4>
      <a:accent5>
        <a:srgbClr val="92CFC7"/>
      </a:accent5>
      <a:accent6>
        <a:srgbClr val="C9E7E5"/>
      </a:accent6>
      <a:hlink>
        <a:srgbClr val="92CFC7"/>
      </a:hlink>
      <a:folHlink>
        <a:srgbClr val="C9E7E5"/>
      </a:folHlink>
    </a:clrScheme>
    <a:fontScheme name="自定义 9">
      <a:majorFont>
        <a:latin typeface="字魂152号-机甲超级黑"/>
        <a:ea typeface="字魂152号-机甲超级黑"/>
        <a:cs typeface="Arial"/>
      </a:majorFont>
      <a:minorFont>
        <a:latin typeface="字魂152号-机甲超级黑"/>
        <a:ea typeface="字魂152号-机甲超级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58号-创中黑" panose="00000500000000000000" charset="-122"/>
        <a:ea typeface="字魂58号-创中黑" panose="00000500000000000000" charset="-122"/>
        <a:cs typeface="Arial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152号-机甲超级黑"/>
        <a:font script="Hebr" typeface="字魂152号-机甲超级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152号-机甲超级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58号-创中黑" panose="00000500000000000000" charset="-122"/>
        <a:ea typeface="字魂58号-创中黑" panose="00000500000000000000" charset="-122"/>
        <a:cs typeface="Arial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152号-机甲超级黑"/>
        <a:font script="Hebr" typeface="字魂152号-机甲超级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152号-机甲超级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3598</TotalTime>
  <Words>1469</Words>
  <Application>Microsoft Office PowerPoint</Application>
  <PresentationFormat>寬螢幕</PresentationFormat>
  <Paragraphs>308</Paragraphs>
  <Slides>27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8" baseType="lpstr">
      <vt:lpstr>Kosugi Maru</vt:lpstr>
      <vt:lpstr>Noto Sans SC Medium</vt:lpstr>
      <vt:lpstr>Noto Sans TC</vt:lpstr>
      <vt:lpstr>Source Han Sans TC</vt:lpstr>
      <vt:lpstr>字魂152号-机甲超级黑</vt:lpstr>
      <vt:lpstr>字魂58号-创中黑</vt:lpstr>
      <vt:lpstr>思源黑体 CN Medium</vt:lpstr>
      <vt:lpstr>Arial</vt:lpstr>
      <vt:lpstr>Times New Roman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11146017_卓佑儒</cp:lastModifiedBy>
  <cp:revision>382</cp:revision>
  <dcterms:created xsi:type="dcterms:W3CDTF">2019-06-19T02:08:00Z</dcterms:created>
  <dcterms:modified xsi:type="dcterms:W3CDTF">2025-06-02T07:56:48Z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5213A387D7FF4B7993FE019D36BC32EE</vt:lpwstr>
  </property>
  <property fmtid="{D5CDD505-2E9C-101B-9397-08002B2CF9AE}" pid="3" name="KSOProductBuildVer">
    <vt:lpwstr>2052-11.1.0.11372</vt:lpwstr>
  </property>
</Properties>
</file>